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14" r:id="rId2"/>
    <p:sldId id="316" r:id="rId3"/>
    <p:sldId id="317" r:id="rId4"/>
    <p:sldId id="357" r:id="rId5"/>
    <p:sldId id="320" r:id="rId6"/>
    <p:sldId id="358" r:id="rId7"/>
    <p:sldId id="321" r:id="rId8"/>
    <p:sldId id="359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2" r:id="rId17"/>
    <p:sldId id="333" r:id="rId18"/>
    <p:sldId id="336" r:id="rId19"/>
    <p:sldId id="339" r:id="rId20"/>
    <p:sldId id="341" r:id="rId21"/>
    <p:sldId id="343" r:id="rId22"/>
    <p:sldId id="360" r:id="rId23"/>
    <p:sldId id="362" r:id="rId24"/>
    <p:sldId id="345" r:id="rId25"/>
    <p:sldId id="363" r:id="rId26"/>
    <p:sldId id="346" r:id="rId27"/>
    <p:sldId id="366" r:id="rId28"/>
    <p:sldId id="364" r:id="rId29"/>
    <p:sldId id="349" r:id="rId30"/>
    <p:sldId id="350" r:id="rId31"/>
    <p:sldId id="367" r:id="rId3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F9D258-83ED-46D8-B6E2-D77502E3659F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E71328-0D9B-4674-A9EA-E2E175791C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03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57FE-65E2-4144-991D-AE9ADC109B42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C91-34D8-436D-941A-02F33858EA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BCEE-CB17-447F-8621-294D8DE1EA91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BCA-2BFA-48F6-9FC4-8E51B2EFA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4972-B1FF-4691-B6AC-AAE8E3449A6E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717-D84D-45A8-8C6B-CACE3F549A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D70-A12A-4240-A016-F28206D807B7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1C19-1744-4B8F-A350-14C84699AF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83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2-C2A7-462B-B28F-317BA12F4C34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175-DC8C-465D-8301-A744A54A3D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2CA-A431-41B0-9664-10F6703BB55A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78D-B8A3-400D-862B-C3228857C4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1EBD-FD7E-49D0-8648-0F65A0C4EA45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D9F-6F68-4921-9F92-128A4137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162C-F071-44AD-8FA0-194392B89D9E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6C3F-A453-4C55-9265-22B9CD252F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7CA-A39F-4C4C-B903-75AF7233041C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2F6-3C70-45A7-9591-696956F0B9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8DF-D1B8-4B28-918A-990F350185A8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EC7-0F67-4B49-BAD6-B1137221A2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2A7-4E5B-4123-8104-6CBC3C2DD141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9558-77FE-4411-866F-E26F4771B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3444-2898-4BFE-B662-FA5A89979317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794-8CD1-40A6-8BF1-90DF1EAC2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E54E7-2E78-4EF2-B876-ED8A47A2DB76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0451E-31A2-4952-A256-1D3E9C1AFB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Piaci kudarcok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mtClean="0"/>
              <a:t>Externáliák és közjavak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512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Az alumínium piaca</a:t>
            </a:r>
            <a:endParaRPr lang="en-US" altLang="hu-HU" smtClean="0"/>
          </a:p>
        </p:txBody>
      </p:sp>
      <p:sp>
        <p:nvSpPr>
          <p:cNvPr id="13" name="Tartalom hely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5F6E0970-D46A-46AD-894E-B12E8F37621D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10</a:t>
            </a:fld>
            <a:endParaRPr lang="en-US" altLang="hu-HU">
              <a:latin typeface="Calibri" panose="020F050202020403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8213" y="1231900"/>
            <a:ext cx="5735637" cy="3767138"/>
            <a:chOff x="-486836" y="1777706"/>
            <a:chExt cx="5736566" cy="3768044"/>
          </a:xfrm>
        </p:grpSpPr>
        <p:sp>
          <p:nvSpPr>
            <p:cNvPr id="6" name="Rectangle 5"/>
            <p:cNvSpPr/>
            <p:nvPr/>
          </p:nvSpPr>
          <p:spPr>
            <a:xfrm>
              <a:off x="729386" y="2030180"/>
              <a:ext cx="4520344" cy="35044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en-US" sz="1600" dirty="0"/>
            </a:p>
          </p:txBody>
        </p:sp>
        <p:grpSp>
          <p:nvGrpSpPr>
            <p:cNvPr id="22552" name="Group 5"/>
            <p:cNvGrpSpPr>
              <a:grpSpLocks/>
            </p:cNvGrpSpPr>
            <p:nvPr/>
          </p:nvGrpSpPr>
          <p:grpSpPr bwMode="auto">
            <a:xfrm>
              <a:off x="-486836" y="1777706"/>
              <a:ext cx="1214634" cy="3768044"/>
              <a:chOff x="614807" y="1196451"/>
              <a:chExt cx="1214634" cy="3767352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>
                <a:off x="26732" y="3161094"/>
                <a:ext cx="3591129" cy="1428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54" name="TextBox 8"/>
              <p:cNvSpPr txBox="1">
                <a:spLocks noChangeArrowheads="1"/>
              </p:cNvSpPr>
              <p:nvPr/>
            </p:nvSpPr>
            <p:spPr bwMode="auto">
              <a:xfrm>
                <a:off x="614807" y="1196451"/>
                <a:ext cx="1179017" cy="8310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hu-HU" altLang="hu-HU" sz="1600"/>
                  <a:t>Alumínium ára</a:t>
                </a:r>
              </a:p>
              <a:p>
                <a:pPr algn="r" eaLnBrk="1" hangingPunct="1"/>
                <a:endParaRPr lang="en-US" altLang="hu-HU" sz="1600"/>
              </a:p>
            </p:txBody>
          </p:sp>
        </p:grp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989138" y="4999038"/>
            <a:ext cx="5302250" cy="588962"/>
            <a:chOff x="1676400" y="5181600"/>
            <a:chExt cx="5302041" cy="5902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828794" y="5181600"/>
              <a:ext cx="44368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9" name="TextBox 11"/>
            <p:cNvSpPr txBox="1">
              <a:spLocks noChangeArrowheads="1"/>
            </p:cNvSpPr>
            <p:nvPr/>
          </p:nvSpPr>
          <p:spPr bwMode="auto">
            <a:xfrm>
              <a:off x="5624768" y="5186443"/>
              <a:ext cx="1353673" cy="585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hu-HU" sz="1600"/>
                <a:t>Aluminum</a:t>
              </a:r>
              <a:r>
                <a:rPr lang="hu-HU" altLang="hu-HU" sz="1600"/>
                <a:t> mennyisége</a:t>
              </a:r>
              <a:endParaRPr lang="en-US" altLang="hu-HU" sz="1600"/>
            </a:p>
          </p:txBody>
        </p:sp>
        <p:sp>
          <p:nvSpPr>
            <p:cNvPr id="22550" name="TextBox 12"/>
            <p:cNvSpPr txBox="1">
              <a:spLocks noChangeArrowheads="1"/>
            </p:cNvSpPr>
            <p:nvPr/>
          </p:nvSpPr>
          <p:spPr bwMode="auto">
            <a:xfrm>
              <a:off x="1676400" y="5181600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hu-HU" sz="1600"/>
                <a:t>0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2565400" y="2125663"/>
            <a:ext cx="6033809" cy="2843152"/>
            <a:chOff x="2720574" y="2824330"/>
            <a:chExt cx="6736919" cy="3856779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720574" y="2824330"/>
              <a:ext cx="3924292" cy="2965325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7" name="TextBox 15"/>
            <p:cNvSpPr txBox="1">
              <a:spLocks noChangeArrowheads="1"/>
            </p:cNvSpPr>
            <p:nvPr/>
          </p:nvSpPr>
          <p:spPr bwMode="auto">
            <a:xfrm>
              <a:off x="6076205" y="5553849"/>
              <a:ext cx="3381288" cy="1127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2400" dirty="0"/>
                <a:t>Kereslet</a:t>
              </a:r>
              <a:endParaRPr lang="en-US" altLang="hu-HU" sz="2400" dirty="0"/>
            </a:p>
            <a:p>
              <a:pPr algn="ctr" eaLnBrk="1" hangingPunct="1"/>
              <a:r>
                <a:rPr lang="en-US" altLang="hu-HU" sz="2400" dirty="0"/>
                <a:t>(</a:t>
              </a:r>
              <a:r>
                <a:rPr lang="hu-HU" altLang="hu-HU" sz="2400" dirty="0"/>
                <a:t>egyéni </a:t>
              </a:r>
              <a:r>
                <a:rPr lang="hu-HU" altLang="hu-HU" sz="2400" dirty="0" smtClean="0"/>
                <a:t>hasznosság</a:t>
              </a:r>
              <a:r>
                <a:rPr lang="en-US" altLang="hu-HU" sz="2400" dirty="0" smtClean="0"/>
                <a:t>)</a:t>
              </a:r>
              <a:endParaRPr lang="en-US" altLang="hu-HU" sz="2400" dirty="0"/>
            </a:p>
          </p:txBody>
        </p:sp>
      </p:grp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2767013" y="1622425"/>
            <a:ext cx="4305316" cy="2700338"/>
            <a:chOff x="2898187" y="4518891"/>
            <a:chExt cx="4808934" cy="3663241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2898187" y="5395399"/>
              <a:ext cx="3594275" cy="2786733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5" name="TextBox 92"/>
            <p:cNvSpPr txBox="1">
              <a:spLocks noChangeArrowheads="1"/>
            </p:cNvSpPr>
            <p:nvPr/>
          </p:nvSpPr>
          <p:spPr bwMode="auto">
            <a:xfrm>
              <a:off x="5071124" y="4518891"/>
              <a:ext cx="2635997" cy="1127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2400" dirty="0"/>
                <a:t>Kínálat</a:t>
              </a:r>
              <a:endParaRPr lang="en-US" altLang="hu-HU" sz="2400" dirty="0"/>
            </a:p>
            <a:p>
              <a:pPr algn="ctr" eaLnBrk="1" hangingPunct="1"/>
              <a:r>
                <a:rPr lang="en-US" altLang="hu-HU" sz="2400" dirty="0"/>
                <a:t>(</a:t>
              </a:r>
              <a:r>
                <a:rPr lang="hu-HU" altLang="hu-HU" sz="2400" dirty="0"/>
                <a:t>egyéni költség</a:t>
              </a:r>
              <a:r>
                <a:rPr lang="en-US" altLang="hu-HU" sz="2400" dirty="0"/>
                <a:t>)</a:t>
              </a:r>
            </a:p>
          </p:txBody>
        </p:sp>
      </p:grpSp>
      <p:sp>
        <p:nvSpPr>
          <p:cNvPr id="20" name="Freeform 183"/>
          <p:cNvSpPr>
            <a:spLocks/>
          </p:cNvSpPr>
          <p:nvPr/>
        </p:nvSpPr>
        <p:spPr bwMode="auto">
          <a:xfrm>
            <a:off x="4332288" y="3216275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3928870" y="3245971"/>
            <a:ext cx="641350" cy="2090738"/>
            <a:chOff x="3845809" y="3220186"/>
            <a:chExt cx="641539" cy="2092121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5400000">
              <a:off x="3410382" y="4097068"/>
              <a:ext cx="1768057" cy="14291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3" name="TextBox 78"/>
            <p:cNvSpPr txBox="1">
              <a:spLocks noChangeArrowheads="1"/>
            </p:cNvSpPr>
            <p:nvPr/>
          </p:nvSpPr>
          <p:spPr bwMode="auto">
            <a:xfrm>
              <a:off x="3845809" y="4973534"/>
              <a:ext cx="641539" cy="338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hu-HU" sz="1600" dirty="0"/>
                <a:t>Q</a:t>
              </a:r>
              <a:r>
                <a:rPr lang="hu-HU" altLang="hu-HU" sz="1600" baseline="-25000" dirty="0"/>
                <a:t>Piaci</a:t>
              </a:r>
              <a:endParaRPr lang="en-US" altLang="hu-HU" sz="1600" baseline="-25000" dirty="0"/>
            </a:p>
          </p:txBody>
        </p: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4430713" y="2944812"/>
            <a:ext cx="1946275" cy="339725"/>
            <a:chOff x="5094514" y="2938009"/>
            <a:chExt cx="1947032" cy="339581"/>
          </a:xfrm>
        </p:grpSpPr>
        <p:sp>
          <p:nvSpPr>
            <p:cNvPr id="22540" name="TextBox 92"/>
            <p:cNvSpPr txBox="1">
              <a:spLocks noChangeArrowheads="1"/>
            </p:cNvSpPr>
            <p:nvPr/>
          </p:nvSpPr>
          <p:spPr bwMode="auto">
            <a:xfrm>
              <a:off x="5912203" y="2938009"/>
              <a:ext cx="1129343" cy="338410"/>
            </a:xfrm>
            <a:prstGeom prst="rect">
              <a:avLst/>
            </a:prstGeom>
            <a:solidFill>
              <a:srgbClr val="F8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1600">
                  <a:solidFill>
                    <a:srgbClr val="800080"/>
                  </a:solidFill>
                </a:rPr>
                <a:t>Egyensúly</a:t>
              </a:r>
              <a:endParaRPr lang="en-US" altLang="hu-HU" sz="1600">
                <a:solidFill>
                  <a:srgbClr val="80008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5094514" y="3134776"/>
              <a:ext cx="854407" cy="142814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églalap 13"/>
          <p:cNvSpPr/>
          <p:nvPr/>
        </p:nvSpPr>
        <p:spPr>
          <a:xfrm>
            <a:off x="1305938" y="3018909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hu-HU" altLang="hu-HU" dirty="0" err="1" smtClean="0"/>
              <a:t>P</a:t>
            </a:r>
            <a:r>
              <a:rPr lang="hu-HU" altLang="hu-HU" baseline="-25000" dirty="0" err="1" smtClean="0"/>
              <a:t>Piaci</a:t>
            </a:r>
            <a:endParaRPr lang="en-US" altLang="hu-HU" baseline="-25000" dirty="0"/>
          </a:p>
        </p:txBody>
      </p:sp>
      <p:cxnSp>
        <p:nvCxnSpPr>
          <p:cNvPr id="17" name="Egyenes összekötő 16"/>
          <p:cNvCxnSpPr/>
          <p:nvPr/>
        </p:nvCxnSpPr>
        <p:spPr>
          <a:xfrm flipH="1">
            <a:off x="2136776" y="3295650"/>
            <a:ext cx="2195512" cy="5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6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Externáliák</a:t>
            </a:r>
            <a:r>
              <a:rPr lang="en-US" altLang="hu-HU" smtClean="0"/>
              <a:t> </a:t>
            </a:r>
            <a:r>
              <a:rPr lang="hu-HU" altLang="hu-HU" smtClean="0"/>
              <a:t>és piaci hatékonyság</a:t>
            </a:r>
            <a:endParaRPr lang="en-US" altLang="hu-H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Negatív externália</a:t>
            </a:r>
            <a:endParaRPr lang="en-US" altLang="hu-HU" smtClean="0"/>
          </a:p>
          <a:p>
            <a:pPr lvl="1"/>
            <a:r>
              <a:rPr lang="hu-HU" altLang="hu-HU" smtClean="0"/>
              <a:t>Szennyezés</a:t>
            </a:r>
            <a:endParaRPr lang="en-US" altLang="hu-HU" smtClean="0"/>
          </a:p>
          <a:p>
            <a:pPr lvl="1"/>
            <a:r>
              <a:rPr lang="hu-HU" altLang="hu-HU" smtClean="0"/>
              <a:t>Alumínium termelésének társadalmi költsége</a:t>
            </a:r>
            <a:endParaRPr lang="en-US" altLang="hu-HU" smtClean="0"/>
          </a:p>
          <a:p>
            <a:pPr lvl="2"/>
            <a:r>
              <a:rPr lang="hu-HU" altLang="hu-HU" smtClean="0"/>
              <a:t>Nagyobb, mint a termelők költsége</a:t>
            </a:r>
            <a:endParaRPr lang="en-US" altLang="hu-HU" smtClean="0"/>
          </a:p>
          <a:p>
            <a:pPr lvl="1"/>
            <a:r>
              <a:rPr lang="hu-HU" altLang="hu-HU" smtClean="0"/>
              <a:t>Társadalmi költség - Kínálat</a:t>
            </a:r>
            <a:endParaRPr lang="en-US" altLang="hu-HU" smtClean="0"/>
          </a:p>
          <a:p>
            <a:pPr lvl="2"/>
            <a:r>
              <a:rPr lang="hu-HU" altLang="hu-HU" smtClean="0"/>
              <a:t>Termelők egyéni költsége</a:t>
            </a:r>
            <a:endParaRPr lang="en-US" altLang="hu-HU" smtClean="0"/>
          </a:p>
          <a:p>
            <a:pPr lvl="2"/>
            <a:r>
              <a:rPr lang="hu-HU" altLang="hu-HU" smtClean="0"/>
              <a:t>Valamint az externália által kedvezőtlen érintettek költségei</a:t>
            </a:r>
            <a:endParaRPr lang="en-US" altLang="hu-HU" smtClean="0"/>
          </a:p>
          <a:p>
            <a:pPr lvl="1"/>
            <a:r>
              <a:rPr lang="hu-HU" altLang="hu-HU" smtClean="0"/>
              <a:t>Társadalmi költség görbe – Kínálati görbe felett</a:t>
            </a:r>
            <a:endParaRPr lang="en-US" altLang="hu-HU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B0B1444-4F9F-405A-9121-E7E6E403FD50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11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3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Szennyezés és társadalmi </a:t>
            </a:r>
            <a:r>
              <a:rPr lang="en-US" altLang="hu-HU" smtClean="0"/>
              <a:t>optimum</a:t>
            </a:r>
          </a:p>
        </p:txBody>
      </p:sp>
      <p:sp>
        <p:nvSpPr>
          <p:cNvPr id="21" name="Tartalom helye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C85608D-7E23-4048-8475-6FFF8ABAFE24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12</a:t>
            </a:fld>
            <a:endParaRPr lang="en-US" altLang="hu-HU">
              <a:latin typeface="Calibri" panose="020F050202020403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62472" y="1231899"/>
            <a:ext cx="6459537" cy="3767138"/>
            <a:chOff x="-486836" y="1777706"/>
            <a:chExt cx="6461053" cy="3768043"/>
          </a:xfrm>
        </p:grpSpPr>
        <p:sp>
          <p:nvSpPr>
            <p:cNvPr id="6" name="Rectangle 5"/>
            <p:cNvSpPr/>
            <p:nvPr/>
          </p:nvSpPr>
          <p:spPr>
            <a:xfrm>
              <a:off x="729474" y="1934907"/>
              <a:ext cx="5244743" cy="35997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hu-HU" sz="1600" dirty="0" smtClean="0"/>
                <a:t>J</a:t>
              </a:r>
              <a:endParaRPr lang="en-US" sz="1600" dirty="0"/>
            </a:p>
          </p:txBody>
        </p:sp>
        <p:grpSp>
          <p:nvGrpSpPr>
            <p:cNvPr id="24614" name="Group 5"/>
            <p:cNvGrpSpPr>
              <a:grpSpLocks/>
            </p:cNvGrpSpPr>
            <p:nvPr/>
          </p:nvGrpSpPr>
          <p:grpSpPr bwMode="auto">
            <a:xfrm>
              <a:off x="-486836" y="1777706"/>
              <a:ext cx="1214722" cy="3768043"/>
              <a:chOff x="614807" y="1196451"/>
              <a:chExt cx="1214722" cy="3767351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>
                <a:off x="26820" y="3161093"/>
                <a:ext cx="3591128" cy="142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16" name="TextBox 8"/>
              <p:cNvSpPr txBox="1">
                <a:spLocks noChangeArrowheads="1"/>
              </p:cNvSpPr>
              <p:nvPr/>
            </p:nvSpPr>
            <p:spPr bwMode="auto">
              <a:xfrm>
                <a:off x="614807" y="1196451"/>
                <a:ext cx="1179017" cy="58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hu-HU" altLang="hu-HU" sz="1600"/>
                  <a:t>Alumínium ára</a:t>
                </a:r>
                <a:endParaRPr lang="en-US" altLang="hu-HU" sz="1600"/>
              </a:p>
            </p:txBody>
          </p:sp>
        </p:grp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178050" y="4999038"/>
            <a:ext cx="5457825" cy="588962"/>
            <a:chOff x="1676400" y="5181600"/>
            <a:chExt cx="5456944" cy="5902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828775" y="5181600"/>
              <a:ext cx="53045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11" name="TextBox 11"/>
            <p:cNvSpPr txBox="1">
              <a:spLocks noChangeArrowheads="1"/>
            </p:cNvSpPr>
            <p:nvPr/>
          </p:nvSpPr>
          <p:spPr bwMode="auto">
            <a:xfrm>
              <a:off x="5649127" y="5186443"/>
              <a:ext cx="1329314" cy="585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hu-HU" altLang="hu-HU" sz="1600"/>
                <a:t>Alumínium mennyisége</a:t>
              </a:r>
              <a:endParaRPr lang="en-US" altLang="hu-HU" sz="1600"/>
            </a:p>
          </p:txBody>
        </p:sp>
        <p:sp>
          <p:nvSpPr>
            <p:cNvPr id="24612" name="TextBox 12"/>
            <p:cNvSpPr txBox="1">
              <a:spLocks noChangeArrowheads="1"/>
            </p:cNvSpPr>
            <p:nvPr/>
          </p:nvSpPr>
          <p:spPr bwMode="auto">
            <a:xfrm>
              <a:off x="1676400" y="5181600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hu-HU" sz="1600"/>
                <a:t>0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2754313" y="2125663"/>
            <a:ext cx="5376862" cy="2716212"/>
            <a:chOff x="2720574" y="2824330"/>
            <a:chExt cx="6003101" cy="368610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720574" y="2824330"/>
              <a:ext cx="3924082" cy="2964393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9" name="TextBox 15"/>
            <p:cNvSpPr txBox="1">
              <a:spLocks noChangeArrowheads="1"/>
            </p:cNvSpPr>
            <p:nvPr/>
          </p:nvSpPr>
          <p:spPr bwMode="auto">
            <a:xfrm>
              <a:off x="6672422" y="5716837"/>
              <a:ext cx="2051253" cy="793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1600"/>
                <a:t>Kereslet</a:t>
              </a:r>
            </a:p>
            <a:p>
              <a:pPr algn="ctr" eaLnBrk="1" hangingPunct="1"/>
              <a:r>
                <a:rPr lang="hu-HU" altLang="hu-HU" sz="1600"/>
                <a:t>(Egyéni értékelés)</a:t>
              </a:r>
              <a:endParaRPr lang="en-US" altLang="hu-HU" sz="1600"/>
            </a:p>
          </p:txBody>
        </p:sp>
      </p:grp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2957513" y="2025650"/>
            <a:ext cx="5749925" cy="2297113"/>
            <a:chOff x="2898187" y="5066526"/>
            <a:chExt cx="6424490" cy="3115606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2898187" y="5395958"/>
              <a:ext cx="3595373" cy="2786174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7" name="TextBox 92"/>
            <p:cNvSpPr txBox="1">
              <a:spLocks noChangeArrowheads="1"/>
            </p:cNvSpPr>
            <p:nvPr/>
          </p:nvSpPr>
          <p:spPr bwMode="auto">
            <a:xfrm>
              <a:off x="6480075" y="5066526"/>
              <a:ext cx="2842602" cy="459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1600"/>
                <a:t>Kínálat (egyéni költségek)</a:t>
              </a:r>
              <a:endParaRPr lang="en-US" altLang="hu-HU" sz="1600"/>
            </a:p>
          </p:txBody>
        </p:sp>
      </p:grpSp>
      <p:sp>
        <p:nvSpPr>
          <p:cNvPr id="20" name="Freeform 183"/>
          <p:cNvSpPr>
            <a:spLocks/>
          </p:cNvSpPr>
          <p:nvPr/>
        </p:nvSpPr>
        <p:spPr bwMode="auto">
          <a:xfrm>
            <a:off x="4521200" y="3216275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4260850" y="3254375"/>
            <a:ext cx="641350" cy="2090738"/>
            <a:chOff x="3964620" y="3220187"/>
            <a:chExt cx="642654" cy="2092120"/>
          </a:xfrm>
        </p:grpSpPr>
        <p:cxnSp>
          <p:nvCxnSpPr>
            <p:cNvPr id="23" name="Straight Connector 22"/>
            <p:cNvCxnSpPr/>
            <p:nvPr/>
          </p:nvCxnSpPr>
          <p:spPr bwMode="auto">
            <a:xfrm rot="5400000">
              <a:off x="3409078" y="4097056"/>
              <a:ext cx="1768056" cy="14317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5" name="TextBox 78"/>
            <p:cNvSpPr txBox="1">
              <a:spLocks noChangeArrowheads="1"/>
            </p:cNvSpPr>
            <p:nvPr/>
          </p:nvSpPr>
          <p:spPr bwMode="auto">
            <a:xfrm>
              <a:off x="3964620" y="4973534"/>
              <a:ext cx="642654" cy="338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hu-HU" sz="1600"/>
                <a:t>Q</a:t>
              </a:r>
              <a:r>
                <a:rPr lang="hu-HU" altLang="hu-HU" sz="1600" baseline="-25000"/>
                <a:t>Piaci</a:t>
              </a:r>
              <a:endParaRPr lang="en-US" altLang="hu-HU" sz="1600" baseline="-25000"/>
            </a:p>
          </p:txBody>
        </p:sp>
      </p:grpSp>
      <p:grpSp>
        <p:nvGrpSpPr>
          <p:cNvPr id="12" name="Group 24"/>
          <p:cNvGrpSpPr>
            <a:grpSpLocks/>
          </p:cNvGrpSpPr>
          <p:nvPr/>
        </p:nvGrpSpPr>
        <p:grpSpPr bwMode="auto">
          <a:xfrm>
            <a:off x="2462213" y="2640013"/>
            <a:ext cx="1419225" cy="338137"/>
            <a:chOff x="6095798" y="3293013"/>
            <a:chExt cx="1419583" cy="338554"/>
          </a:xfrm>
        </p:grpSpPr>
        <p:sp>
          <p:nvSpPr>
            <p:cNvPr id="24602" name="TextBox 92"/>
            <p:cNvSpPr txBox="1">
              <a:spLocks noChangeArrowheads="1"/>
            </p:cNvSpPr>
            <p:nvPr/>
          </p:nvSpPr>
          <p:spPr bwMode="auto">
            <a:xfrm>
              <a:off x="6095798" y="3293013"/>
              <a:ext cx="1018228" cy="338554"/>
            </a:xfrm>
            <a:prstGeom prst="rect">
              <a:avLst/>
            </a:prstGeom>
            <a:solidFill>
              <a:srgbClr val="F8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hu-HU" sz="1600">
                  <a:solidFill>
                    <a:srgbClr val="800080"/>
                  </a:solidFill>
                </a:rPr>
                <a:t>Optimum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086648" y="3466263"/>
              <a:ext cx="428733" cy="33379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2541588" y="1323782"/>
            <a:ext cx="5883232" cy="2344932"/>
            <a:chOff x="3921532" y="4262732"/>
            <a:chExt cx="6573188" cy="3181085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3921532" y="5169648"/>
              <a:ext cx="2956714" cy="227416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1" name="TextBox 92"/>
            <p:cNvSpPr txBox="1">
              <a:spLocks noChangeArrowheads="1"/>
            </p:cNvSpPr>
            <p:nvPr/>
          </p:nvSpPr>
          <p:spPr bwMode="auto">
            <a:xfrm>
              <a:off x="4199013" y="4262732"/>
              <a:ext cx="6295707" cy="542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2000" dirty="0"/>
                <a:t>Társadalmi költség (Egyéni +</a:t>
              </a:r>
              <a:r>
                <a:rPr lang="hu-HU" altLang="hu-HU" sz="2000" dirty="0" smtClean="0"/>
                <a:t> </a:t>
              </a:r>
              <a:r>
                <a:rPr lang="hu-HU" altLang="hu-HU" sz="2000" dirty="0" err="1"/>
                <a:t>externális</a:t>
              </a:r>
              <a:r>
                <a:rPr lang="hu-HU" altLang="hu-HU" sz="2000" dirty="0"/>
                <a:t> költség)</a:t>
              </a:r>
              <a:endParaRPr lang="en-US" altLang="hu-HU" sz="2000" dirty="0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5400000" flipH="1" flipV="1">
            <a:off x="4524375" y="2636838"/>
            <a:ext cx="760413" cy="1587"/>
          </a:xfrm>
          <a:prstGeom prst="straightConnector1">
            <a:avLst/>
          </a:prstGeom>
          <a:ln w="28575"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3463925" y="1784350"/>
            <a:ext cx="1404938" cy="876300"/>
            <a:chOff x="5935962" y="3258640"/>
            <a:chExt cx="1404956" cy="875951"/>
          </a:xfrm>
        </p:grpSpPr>
        <p:sp>
          <p:nvSpPr>
            <p:cNvPr id="24598" name="TextBox 92"/>
            <p:cNvSpPr txBox="1">
              <a:spLocks noChangeArrowheads="1"/>
            </p:cNvSpPr>
            <p:nvPr/>
          </p:nvSpPr>
          <p:spPr bwMode="auto">
            <a:xfrm>
              <a:off x="5935962" y="3258640"/>
              <a:ext cx="936475" cy="584775"/>
            </a:xfrm>
            <a:prstGeom prst="rect">
              <a:avLst/>
            </a:prstGeom>
            <a:solidFill>
              <a:srgbClr val="F8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hu-HU" sz="1600">
                  <a:solidFill>
                    <a:srgbClr val="800080"/>
                  </a:solidFill>
                </a:rPr>
                <a:t>External</a:t>
              </a:r>
            </a:p>
            <a:p>
              <a:pPr algn="ctr" eaLnBrk="1" hangingPunct="1"/>
              <a:r>
                <a:rPr lang="en-US" altLang="hu-HU" sz="1600">
                  <a:solidFill>
                    <a:srgbClr val="800080"/>
                  </a:solidFill>
                </a:rPr>
                <a:t>Cost 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782111" y="3755330"/>
              <a:ext cx="558807" cy="379261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 183"/>
          <p:cNvSpPr>
            <a:spLocks/>
          </p:cNvSpPr>
          <p:nvPr/>
        </p:nvSpPr>
        <p:spPr bwMode="auto">
          <a:xfrm>
            <a:off x="3795713" y="2751138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6" name="Group 40"/>
          <p:cNvGrpSpPr>
            <a:grpSpLocks/>
          </p:cNvGrpSpPr>
          <p:nvPr/>
        </p:nvGrpSpPr>
        <p:grpSpPr bwMode="auto">
          <a:xfrm>
            <a:off x="3270718" y="2814638"/>
            <a:ext cx="1018227" cy="2528883"/>
            <a:chOff x="3725066" y="2781991"/>
            <a:chExt cx="1019035" cy="2530285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191825" y="3877177"/>
              <a:ext cx="2206259" cy="15888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7" name="TextBox 78"/>
            <p:cNvSpPr txBox="1">
              <a:spLocks noChangeArrowheads="1"/>
            </p:cNvSpPr>
            <p:nvPr/>
          </p:nvSpPr>
          <p:spPr bwMode="auto">
            <a:xfrm>
              <a:off x="3725066" y="4973534"/>
              <a:ext cx="1019035" cy="338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hu-HU" sz="1600" dirty="0" smtClean="0"/>
                <a:t>Q</a:t>
              </a:r>
              <a:r>
                <a:rPr lang="hu-HU" altLang="hu-HU" sz="1600" baseline="-25000" dirty="0" smtClean="0"/>
                <a:t>Társadalmi</a:t>
              </a:r>
              <a:endParaRPr lang="en-US" altLang="hu-HU" sz="1600" baseline="-25000" dirty="0"/>
            </a:p>
          </p:txBody>
        </p: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4676775" y="3162300"/>
            <a:ext cx="1625600" cy="338138"/>
            <a:chOff x="5106389" y="3128019"/>
            <a:chExt cx="1625467" cy="338971"/>
          </a:xfrm>
        </p:grpSpPr>
        <p:sp>
          <p:nvSpPr>
            <p:cNvPr id="24594" name="TextBox 92"/>
            <p:cNvSpPr txBox="1">
              <a:spLocks noChangeArrowheads="1"/>
            </p:cNvSpPr>
            <p:nvPr/>
          </p:nvSpPr>
          <p:spPr bwMode="auto">
            <a:xfrm>
              <a:off x="5603447" y="3128019"/>
              <a:ext cx="1128409" cy="338971"/>
            </a:xfrm>
            <a:prstGeom prst="rect">
              <a:avLst/>
            </a:prstGeom>
            <a:solidFill>
              <a:srgbClr val="F8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1600">
                  <a:solidFill>
                    <a:srgbClr val="800080"/>
                  </a:solidFill>
                </a:rPr>
                <a:t>Egyensúly</a:t>
              </a:r>
              <a:endParaRPr lang="en-US" altLang="hu-HU" sz="1600">
                <a:solidFill>
                  <a:srgbClr val="80008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5106389" y="3277612"/>
              <a:ext cx="512721" cy="85936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Háromszög 2"/>
          <p:cNvSpPr/>
          <p:nvPr/>
        </p:nvSpPr>
        <p:spPr>
          <a:xfrm rot="1846429">
            <a:off x="3896379" y="2385523"/>
            <a:ext cx="918660" cy="6786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5" name="Egyenes összekötő nyíllal 24"/>
          <p:cNvCxnSpPr>
            <a:endCxn id="3" idx="5"/>
          </p:cNvCxnSpPr>
          <p:nvPr/>
        </p:nvCxnSpPr>
        <p:spPr>
          <a:xfrm flipH="1" flipV="1">
            <a:off x="4553036" y="2842356"/>
            <a:ext cx="1531132" cy="45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6175375" y="2660650"/>
            <a:ext cx="181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</a:rPr>
              <a:t>Jóléti veszteség</a:t>
            </a:r>
            <a:endParaRPr lang="hu-H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Externáliák</a:t>
            </a:r>
            <a:r>
              <a:rPr lang="en-US" altLang="hu-HU" smtClean="0"/>
              <a:t> </a:t>
            </a:r>
            <a:r>
              <a:rPr lang="hu-HU" altLang="hu-HU" smtClean="0"/>
              <a:t>és piaci hatékonyság</a:t>
            </a:r>
            <a:endParaRPr lang="en-US" altLang="hu-H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r>
              <a:rPr lang="hu-HU" altLang="hu-HU" dirty="0" smtClean="0"/>
              <a:t>Negatív </a:t>
            </a:r>
            <a:r>
              <a:rPr lang="hu-HU" altLang="hu-HU" dirty="0" err="1" smtClean="0"/>
              <a:t>externáliák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Optimális termelt mennyiség</a:t>
            </a:r>
            <a:endParaRPr lang="en-US" altLang="hu-HU" dirty="0" smtClean="0"/>
          </a:p>
          <a:p>
            <a:pPr lvl="2"/>
            <a:r>
              <a:rPr lang="hu-HU" altLang="hu-HU" dirty="0" smtClean="0"/>
              <a:t>Maximalizálja a teljes jólétet</a:t>
            </a:r>
            <a:endParaRPr lang="en-US" altLang="hu-HU" dirty="0" smtClean="0"/>
          </a:p>
          <a:p>
            <a:pPr lvl="2"/>
            <a:r>
              <a:rPr lang="hu-HU" altLang="hu-HU" b="1" dirty="0" smtClean="0"/>
              <a:t>Kisebb a piaci egyensúlyi mennyiségnél</a:t>
            </a:r>
            <a:endParaRPr lang="en-US" altLang="hu-HU" b="1" dirty="0" smtClean="0"/>
          </a:p>
          <a:p>
            <a:r>
              <a:rPr lang="hu-HU" altLang="hu-HU" dirty="0" smtClean="0"/>
              <a:t>Kormányzat – piaci kudarc kezelése</a:t>
            </a:r>
            <a:endParaRPr lang="en-US" altLang="hu-HU" dirty="0" smtClean="0"/>
          </a:p>
          <a:p>
            <a:pPr lvl="1"/>
            <a:r>
              <a:rPr lang="hu-HU" altLang="hu-HU" dirty="0" err="1" smtClean="0"/>
              <a:t>Externália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internalizálása</a:t>
            </a:r>
            <a:endParaRPr lang="en-US" altLang="hu-HU" dirty="0" smtClean="0"/>
          </a:p>
          <a:p>
            <a:pPr lvl="2"/>
            <a:r>
              <a:rPr lang="hu-HU" altLang="hu-HU" dirty="0" smtClean="0"/>
              <a:t>Ösztönzők megváltoztatása úgy, hogy az emberek számoljanak az </a:t>
            </a:r>
            <a:r>
              <a:rPr lang="hu-HU" altLang="hu-HU" dirty="0" err="1" smtClean="0"/>
              <a:t>externális</a:t>
            </a:r>
            <a:r>
              <a:rPr lang="hu-HU" altLang="hu-HU" dirty="0" smtClean="0"/>
              <a:t> hatásokkal</a:t>
            </a:r>
            <a:endParaRPr lang="en-US" altLang="hu-HU" dirty="0" smtClean="0"/>
          </a:p>
          <a:p>
            <a:pPr lvl="2"/>
            <a:r>
              <a:rPr lang="hu-HU" altLang="hu-HU" dirty="0" err="1" smtClean="0"/>
              <a:t>Pl</a:t>
            </a:r>
            <a:r>
              <a:rPr lang="hu-HU" altLang="hu-HU" dirty="0" smtClean="0"/>
              <a:t>: termelők adóztatás</a:t>
            </a:r>
            <a:endParaRPr lang="en-US" altLang="hu-HU" dirty="0" smtClean="0"/>
          </a:p>
          <a:p>
            <a:pPr lvl="3"/>
            <a:r>
              <a:rPr lang="hu-HU" altLang="hu-HU" dirty="0" smtClean="0"/>
              <a:t>Kínálati görbét feltolja az adó mértékével</a:t>
            </a:r>
            <a:endParaRPr lang="en-US" altLang="hu-HU" dirty="0" smtClean="0"/>
          </a:p>
          <a:p>
            <a:pPr lvl="3"/>
            <a:r>
              <a:rPr lang="hu-HU" altLang="hu-HU" dirty="0" smtClean="0"/>
              <a:t>Adó = a negatív </a:t>
            </a:r>
            <a:r>
              <a:rPr lang="hu-HU" altLang="hu-HU" dirty="0" err="1" smtClean="0"/>
              <a:t>externália</a:t>
            </a:r>
            <a:r>
              <a:rPr lang="hu-HU" altLang="hu-HU" dirty="0" smtClean="0"/>
              <a:t> értéke</a:t>
            </a:r>
            <a:endParaRPr lang="en-US" altLang="hu-HU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C312A5AD-1B4A-486E-876E-FFD0C7FF5618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13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93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Externáliák</a:t>
            </a:r>
            <a:r>
              <a:rPr lang="en-US" altLang="hu-HU" smtClean="0"/>
              <a:t> </a:t>
            </a:r>
            <a:r>
              <a:rPr lang="hu-HU" altLang="hu-HU" smtClean="0"/>
              <a:t>és piaci hatékonyság</a:t>
            </a:r>
            <a:endParaRPr lang="en-US" altLang="hu-H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Pozitív externáliák</a:t>
            </a:r>
            <a:endParaRPr lang="en-US" altLang="hu-HU" smtClean="0"/>
          </a:p>
          <a:p>
            <a:pPr lvl="1"/>
            <a:r>
              <a:rPr lang="hu-HU" altLang="hu-HU" smtClean="0"/>
              <a:t>Oktatás</a:t>
            </a:r>
            <a:endParaRPr lang="en-US" altLang="hu-HU" smtClean="0"/>
          </a:p>
          <a:p>
            <a:pPr lvl="2"/>
            <a:r>
              <a:rPr lang="hu-HU" altLang="hu-HU" smtClean="0"/>
              <a:t>Oktatás egyéni haszna</a:t>
            </a:r>
            <a:endParaRPr lang="en-US" altLang="hu-HU" smtClean="0"/>
          </a:p>
          <a:p>
            <a:pPr lvl="2"/>
            <a:r>
              <a:rPr lang="hu-HU" altLang="hu-HU" smtClean="0"/>
              <a:t>Externáliák</a:t>
            </a:r>
            <a:r>
              <a:rPr lang="en-US" altLang="hu-HU" smtClean="0"/>
              <a:t>: </a:t>
            </a:r>
            <a:r>
              <a:rPr lang="hu-HU" altLang="hu-HU" smtClean="0"/>
              <a:t>jobb kormányzat</a:t>
            </a:r>
            <a:r>
              <a:rPr lang="en-US" altLang="hu-HU" smtClean="0"/>
              <a:t>, </a:t>
            </a:r>
            <a:r>
              <a:rPr lang="hu-HU" altLang="hu-HU" smtClean="0"/>
              <a:t>alacsonyabb bűnözés, magasabb termelékenység és bérek</a:t>
            </a:r>
            <a:endParaRPr lang="en-US" altLang="hu-HU" smtClean="0"/>
          </a:p>
          <a:p>
            <a:pPr lvl="1"/>
            <a:r>
              <a:rPr lang="hu-HU" altLang="hu-HU" smtClean="0"/>
              <a:t>Társadalmi érték - Kereslet</a:t>
            </a:r>
            <a:endParaRPr lang="en-US" altLang="hu-HU" smtClean="0"/>
          </a:p>
          <a:p>
            <a:pPr lvl="2"/>
            <a:r>
              <a:rPr lang="hu-HU" altLang="hu-HU" smtClean="0"/>
              <a:t>Magasabb egyéni értékelésnél</a:t>
            </a:r>
            <a:endParaRPr lang="en-US" altLang="hu-HU" smtClean="0"/>
          </a:p>
          <a:p>
            <a:pPr lvl="1"/>
            <a:r>
              <a:rPr lang="hu-HU" altLang="hu-HU" smtClean="0"/>
              <a:t>Társadalmi haszon görbe</a:t>
            </a:r>
            <a:endParaRPr lang="en-US" altLang="hu-HU" smtClean="0"/>
          </a:p>
          <a:p>
            <a:pPr lvl="2"/>
            <a:r>
              <a:rPr lang="hu-HU" altLang="hu-HU" smtClean="0"/>
              <a:t>Keresleti görbe felett</a:t>
            </a:r>
            <a:endParaRPr lang="en-US" altLang="hu-HU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AD8D60FA-65F2-45CA-9447-3470F48754F6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14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51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Oktatás és társadalmi optimum</a:t>
            </a:r>
            <a:endParaRPr lang="en-US" altLang="hu-HU" smtClean="0"/>
          </a:p>
        </p:txBody>
      </p:sp>
      <p:sp>
        <p:nvSpPr>
          <p:cNvPr id="19" name="Tartalom helye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42C0C858-91AB-4BAB-AAC2-B690D11C6D99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15</a:t>
            </a:fld>
            <a:endParaRPr lang="en-US" altLang="hu-HU">
              <a:latin typeface="Calibri" panose="020F050202020403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8213" y="1231900"/>
            <a:ext cx="7029450" cy="3767138"/>
            <a:chOff x="-486836" y="1777706"/>
            <a:chExt cx="7031142" cy="3768043"/>
          </a:xfrm>
        </p:grpSpPr>
        <p:sp>
          <p:nvSpPr>
            <p:cNvPr id="6" name="Rectangle 5"/>
            <p:cNvSpPr/>
            <p:nvPr/>
          </p:nvSpPr>
          <p:spPr>
            <a:xfrm>
              <a:off x="729482" y="2030180"/>
              <a:ext cx="5814824" cy="35044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en-US" sz="1600" dirty="0"/>
            </a:p>
          </p:txBody>
        </p:sp>
        <p:grpSp>
          <p:nvGrpSpPr>
            <p:cNvPr id="27687" name="Group 5"/>
            <p:cNvGrpSpPr>
              <a:grpSpLocks/>
            </p:cNvGrpSpPr>
            <p:nvPr/>
          </p:nvGrpSpPr>
          <p:grpSpPr bwMode="auto">
            <a:xfrm>
              <a:off x="-486836" y="1777706"/>
              <a:ext cx="1214729" cy="3768043"/>
              <a:chOff x="614807" y="1196451"/>
              <a:chExt cx="1214729" cy="3767351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>
                <a:off x="26827" y="3161093"/>
                <a:ext cx="3591128" cy="142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689" name="TextBox 8"/>
              <p:cNvSpPr txBox="1">
                <a:spLocks noChangeArrowheads="1"/>
              </p:cNvSpPr>
              <p:nvPr/>
            </p:nvSpPr>
            <p:spPr bwMode="auto">
              <a:xfrm>
                <a:off x="614807" y="1196451"/>
                <a:ext cx="1179016" cy="58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hu-HU" altLang="hu-HU" sz="1600"/>
                  <a:t>Oktatás ára</a:t>
                </a:r>
                <a:endParaRPr lang="en-US" altLang="hu-HU" sz="1600"/>
              </a:p>
            </p:txBody>
          </p:sp>
        </p:grp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989138" y="4999038"/>
            <a:ext cx="6026150" cy="612775"/>
            <a:chOff x="1676400" y="5181600"/>
            <a:chExt cx="6026408" cy="613869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828807" y="5181600"/>
              <a:ext cx="57914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84" name="TextBox 11"/>
            <p:cNvSpPr txBox="1">
              <a:spLocks noChangeArrowheads="1"/>
            </p:cNvSpPr>
            <p:nvPr/>
          </p:nvSpPr>
          <p:spPr bwMode="auto">
            <a:xfrm>
              <a:off x="6349519" y="5210195"/>
              <a:ext cx="1353289" cy="585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hu-HU" altLang="hu-HU" sz="1600"/>
                <a:t>Oktatás mennyisége</a:t>
              </a:r>
              <a:endParaRPr lang="en-US" altLang="hu-HU" sz="1600"/>
            </a:p>
          </p:txBody>
        </p:sp>
        <p:sp>
          <p:nvSpPr>
            <p:cNvPr id="27685" name="TextBox 12"/>
            <p:cNvSpPr txBox="1">
              <a:spLocks noChangeArrowheads="1"/>
            </p:cNvSpPr>
            <p:nvPr/>
          </p:nvSpPr>
          <p:spPr bwMode="auto">
            <a:xfrm>
              <a:off x="1676400" y="5181600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hu-HU" sz="1600"/>
                <a:t>0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2565400" y="2125663"/>
            <a:ext cx="6017181" cy="2859064"/>
            <a:chOff x="2720574" y="2824330"/>
            <a:chExt cx="6719551" cy="387937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720574" y="2824330"/>
              <a:ext cx="4627019" cy="3528299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82" name="TextBox 15"/>
            <p:cNvSpPr txBox="1">
              <a:spLocks noChangeArrowheads="1"/>
            </p:cNvSpPr>
            <p:nvPr/>
          </p:nvSpPr>
          <p:spPr bwMode="auto">
            <a:xfrm>
              <a:off x="7096503" y="5910241"/>
              <a:ext cx="2343622" cy="793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1600" dirty="0"/>
                <a:t>Kereslet</a:t>
              </a:r>
            </a:p>
            <a:p>
              <a:pPr algn="ctr" eaLnBrk="1" hangingPunct="1"/>
              <a:r>
                <a:rPr lang="hu-HU" altLang="hu-HU" sz="1600" dirty="0"/>
                <a:t>(Egyéni </a:t>
              </a:r>
              <a:r>
                <a:rPr lang="hu-HU" altLang="hu-HU" sz="1600" dirty="0" smtClean="0"/>
                <a:t>hasznosság)</a:t>
              </a:r>
              <a:endParaRPr lang="en-US" altLang="hu-HU" sz="1600" dirty="0"/>
            </a:p>
          </p:txBody>
        </p:sp>
      </p:grp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2767013" y="1585913"/>
            <a:ext cx="5845175" cy="2736850"/>
            <a:chOff x="2898187" y="4470571"/>
            <a:chExt cx="6530459" cy="3711561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2898187" y="5396308"/>
              <a:ext cx="3595122" cy="2785824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80" name="TextBox 92"/>
            <p:cNvSpPr txBox="1">
              <a:spLocks noChangeArrowheads="1"/>
            </p:cNvSpPr>
            <p:nvPr/>
          </p:nvSpPr>
          <p:spPr bwMode="auto">
            <a:xfrm>
              <a:off x="6586202" y="4470571"/>
              <a:ext cx="2842444" cy="459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1600"/>
                <a:t>Kínálat (egyéni költségek)</a:t>
              </a:r>
              <a:endParaRPr lang="en-US" altLang="hu-HU" sz="1600"/>
            </a:p>
          </p:txBody>
        </p:sp>
      </p:grpSp>
      <p:sp>
        <p:nvSpPr>
          <p:cNvPr id="20" name="Freeform 183"/>
          <p:cNvSpPr>
            <a:spLocks/>
          </p:cNvSpPr>
          <p:nvPr/>
        </p:nvSpPr>
        <p:spPr bwMode="auto">
          <a:xfrm>
            <a:off x="4332288" y="3216275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3868738" y="3254375"/>
            <a:ext cx="641350" cy="2090738"/>
            <a:chOff x="3762645" y="3220186"/>
            <a:chExt cx="642652" cy="2092122"/>
          </a:xfrm>
        </p:grpSpPr>
        <p:cxnSp>
          <p:nvCxnSpPr>
            <p:cNvPr id="23" name="Straight Connector 22"/>
            <p:cNvCxnSpPr/>
            <p:nvPr/>
          </p:nvCxnSpPr>
          <p:spPr bwMode="auto">
            <a:xfrm rot="16200000" flipH="1">
              <a:off x="3425020" y="4095475"/>
              <a:ext cx="1753760" cy="3181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8" name="TextBox 78"/>
            <p:cNvSpPr txBox="1">
              <a:spLocks noChangeArrowheads="1"/>
            </p:cNvSpPr>
            <p:nvPr/>
          </p:nvSpPr>
          <p:spPr bwMode="auto">
            <a:xfrm>
              <a:off x="3762645" y="4973534"/>
              <a:ext cx="642652" cy="338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hu-HU" sz="1600"/>
                <a:t>Q</a:t>
              </a:r>
              <a:r>
                <a:rPr lang="hu-HU" altLang="hu-HU" sz="1600" baseline="-25000"/>
                <a:t>Piaci</a:t>
              </a:r>
              <a:endParaRPr lang="en-US" altLang="hu-HU" sz="1600" baseline="-25000"/>
            </a:p>
          </p:txBody>
        </p:sp>
      </p:grpSp>
      <p:grpSp>
        <p:nvGrpSpPr>
          <p:cNvPr id="12" name="Group 24"/>
          <p:cNvGrpSpPr>
            <a:grpSpLocks/>
          </p:cNvGrpSpPr>
          <p:nvPr/>
        </p:nvGrpSpPr>
        <p:grpSpPr bwMode="auto">
          <a:xfrm>
            <a:off x="2527300" y="2973388"/>
            <a:ext cx="1830388" cy="338137"/>
            <a:chOff x="3180889" y="2973639"/>
            <a:chExt cx="1830497" cy="338972"/>
          </a:xfrm>
        </p:grpSpPr>
        <p:sp>
          <p:nvSpPr>
            <p:cNvPr id="27675" name="TextBox 92"/>
            <p:cNvSpPr txBox="1">
              <a:spLocks noChangeArrowheads="1"/>
            </p:cNvSpPr>
            <p:nvPr/>
          </p:nvSpPr>
          <p:spPr bwMode="auto">
            <a:xfrm>
              <a:off x="3180889" y="2973639"/>
              <a:ext cx="1128902" cy="338972"/>
            </a:xfrm>
            <a:prstGeom prst="rect">
              <a:avLst/>
            </a:prstGeom>
            <a:solidFill>
              <a:srgbClr val="F8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1600">
                  <a:solidFill>
                    <a:srgbClr val="800080"/>
                  </a:solidFill>
                </a:rPr>
                <a:t>Egyensúly</a:t>
              </a:r>
              <a:endParaRPr lang="en-US" altLang="hu-HU" sz="1600">
                <a:solidFill>
                  <a:srgbClr val="80008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335071" y="3170975"/>
              <a:ext cx="676315" cy="106625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3144838" y="1625600"/>
            <a:ext cx="5820188" cy="2600325"/>
            <a:chOff x="2720574" y="2824330"/>
            <a:chExt cx="6497874" cy="3529007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2720574" y="2824330"/>
              <a:ext cx="4627589" cy="352900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4" name="TextBox 33"/>
            <p:cNvSpPr txBox="1">
              <a:spLocks noChangeArrowheads="1"/>
            </p:cNvSpPr>
            <p:nvPr/>
          </p:nvSpPr>
          <p:spPr bwMode="auto">
            <a:xfrm>
              <a:off x="6596249" y="4943222"/>
              <a:ext cx="2622199" cy="1127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1600" dirty="0"/>
                <a:t>Társadalmi </a:t>
              </a:r>
              <a:r>
                <a:rPr lang="hu-HU" altLang="hu-HU" sz="1600" dirty="0" smtClean="0"/>
                <a:t>hasznosság</a:t>
              </a:r>
              <a:r>
                <a:rPr lang="hu-HU" altLang="hu-HU" sz="1600" dirty="0"/>
                <a:t/>
              </a:r>
              <a:br>
                <a:rPr lang="hu-HU" altLang="hu-HU" sz="1600" dirty="0"/>
              </a:br>
              <a:r>
                <a:rPr lang="hu-HU" altLang="hu-HU" sz="1600" dirty="0"/>
                <a:t>(Egyéni </a:t>
              </a:r>
              <a:r>
                <a:rPr lang="hu-HU" altLang="hu-HU" sz="1600" dirty="0" smtClean="0"/>
                <a:t>hasznosság </a:t>
              </a:r>
              <a:r>
                <a:rPr lang="hu-HU" altLang="hu-HU" sz="1600" dirty="0"/>
                <a:t>és</a:t>
              </a:r>
              <a:br>
                <a:rPr lang="hu-HU" altLang="hu-HU" sz="1600" dirty="0"/>
              </a:br>
              <a:r>
                <a:rPr lang="hu-HU" altLang="hu-HU" sz="1600" dirty="0"/>
                <a:t> </a:t>
              </a:r>
              <a:r>
                <a:rPr lang="hu-HU" altLang="hu-HU" sz="1600" dirty="0" err="1"/>
                <a:t>externális</a:t>
              </a:r>
              <a:r>
                <a:rPr lang="hu-HU" altLang="hu-HU" sz="1600" dirty="0"/>
                <a:t> előnyök)</a:t>
              </a:r>
              <a:endParaRPr lang="en-US" altLang="hu-HU" sz="1600" dirty="0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5400000" flipH="1" flipV="1">
            <a:off x="5961062" y="4049713"/>
            <a:ext cx="760413" cy="1588"/>
          </a:xfrm>
          <a:prstGeom prst="straightConnector1">
            <a:avLst/>
          </a:prstGeom>
          <a:ln w="28575"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5981700" y="2709863"/>
            <a:ext cx="1630363" cy="1363662"/>
            <a:chOff x="7016644" y="2771752"/>
            <a:chExt cx="1630345" cy="1362840"/>
          </a:xfrm>
        </p:grpSpPr>
        <p:sp>
          <p:nvSpPr>
            <p:cNvPr id="27671" name="TextBox 92"/>
            <p:cNvSpPr txBox="1">
              <a:spLocks noChangeArrowheads="1"/>
            </p:cNvSpPr>
            <p:nvPr/>
          </p:nvSpPr>
          <p:spPr bwMode="auto">
            <a:xfrm>
              <a:off x="7016644" y="2771752"/>
              <a:ext cx="1630345" cy="338350"/>
            </a:xfrm>
            <a:prstGeom prst="rect">
              <a:avLst/>
            </a:prstGeom>
            <a:solidFill>
              <a:srgbClr val="F8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u-HU" altLang="hu-HU" sz="1600">
                  <a:solidFill>
                    <a:srgbClr val="800080"/>
                  </a:solidFill>
                </a:rPr>
                <a:t>Externális előny</a:t>
              </a:r>
              <a:endParaRPr lang="en-US" altLang="hu-HU" sz="1600">
                <a:solidFill>
                  <a:srgbClr val="800080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6200000" flipH="1">
              <a:off x="6907315" y="3701417"/>
              <a:ext cx="701252" cy="165098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 183"/>
          <p:cNvSpPr>
            <a:spLocks/>
          </p:cNvSpPr>
          <p:nvPr/>
        </p:nvSpPr>
        <p:spPr bwMode="auto">
          <a:xfrm>
            <a:off x="5021263" y="2767013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6" name="Group 40"/>
          <p:cNvGrpSpPr>
            <a:grpSpLocks/>
          </p:cNvGrpSpPr>
          <p:nvPr/>
        </p:nvGrpSpPr>
        <p:grpSpPr bwMode="auto">
          <a:xfrm>
            <a:off x="4697413" y="2814638"/>
            <a:ext cx="990600" cy="2540000"/>
            <a:chOff x="3905210" y="2781991"/>
            <a:chExt cx="991384" cy="2542171"/>
          </a:xfrm>
        </p:grpSpPr>
        <p:cxnSp>
          <p:nvCxnSpPr>
            <p:cNvPr id="42" name="Straight Connector 41"/>
            <p:cNvCxnSpPr/>
            <p:nvPr/>
          </p:nvCxnSpPr>
          <p:spPr bwMode="auto">
            <a:xfrm rot="5400000">
              <a:off x="3191789" y="3876713"/>
              <a:ext cx="2205333" cy="15888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0" name="TextBox 78"/>
            <p:cNvSpPr txBox="1">
              <a:spLocks noChangeArrowheads="1"/>
            </p:cNvSpPr>
            <p:nvPr/>
          </p:nvSpPr>
          <p:spPr bwMode="auto">
            <a:xfrm>
              <a:off x="3905210" y="4985416"/>
              <a:ext cx="991384" cy="33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hu-HU" sz="1600"/>
                <a:t>Q</a:t>
              </a:r>
              <a:r>
                <a:rPr lang="en-US" altLang="hu-HU" sz="1600" baseline="-25000"/>
                <a:t>OPTIMUM</a:t>
              </a:r>
            </a:p>
          </p:txBody>
        </p:sp>
      </p:grpSp>
      <p:grpSp>
        <p:nvGrpSpPr>
          <p:cNvPr id="17" name="Group 43"/>
          <p:cNvGrpSpPr>
            <a:grpSpLocks/>
          </p:cNvGrpSpPr>
          <p:nvPr/>
        </p:nvGrpSpPr>
        <p:grpSpPr bwMode="auto">
          <a:xfrm>
            <a:off x="4575175" y="1998663"/>
            <a:ext cx="1019175" cy="744537"/>
            <a:chOff x="6582686" y="3447393"/>
            <a:chExt cx="1018228" cy="744597"/>
          </a:xfrm>
        </p:grpSpPr>
        <p:sp>
          <p:nvSpPr>
            <p:cNvPr id="27667" name="TextBox 92"/>
            <p:cNvSpPr txBox="1">
              <a:spLocks noChangeArrowheads="1"/>
            </p:cNvSpPr>
            <p:nvPr/>
          </p:nvSpPr>
          <p:spPr bwMode="auto">
            <a:xfrm>
              <a:off x="6582686" y="3447393"/>
              <a:ext cx="1018228" cy="338554"/>
            </a:xfrm>
            <a:prstGeom prst="rect">
              <a:avLst/>
            </a:prstGeom>
            <a:solidFill>
              <a:srgbClr val="F8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hu-HU" sz="1600">
                  <a:solidFill>
                    <a:srgbClr val="800080"/>
                  </a:solidFill>
                </a:rPr>
                <a:t>Optimum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16200000" flipH="1">
              <a:off x="6814822" y="3905496"/>
              <a:ext cx="428660" cy="144329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166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Externáliák</a:t>
            </a:r>
            <a:r>
              <a:rPr lang="en-US" altLang="hu-HU" smtClean="0"/>
              <a:t> </a:t>
            </a:r>
            <a:r>
              <a:rPr lang="hu-HU" altLang="hu-HU" smtClean="0"/>
              <a:t>és piaci hatékonyság</a:t>
            </a:r>
            <a:endParaRPr lang="en-US" altLang="hu-H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Negatív externáliák</a:t>
            </a:r>
            <a:endParaRPr lang="en-US" altLang="hu-HU" smtClean="0"/>
          </a:p>
          <a:p>
            <a:pPr lvl="1"/>
            <a:r>
              <a:rPr lang="hu-HU" altLang="hu-HU" smtClean="0"/>
              <a:t>Piac</a:t>
            </a:r>
            <a:r>
              <a:rPr lang="en-US" altLang="hu-HU" smtClean="0"/>
              <a:t> – </a:t>
            </a:r>
            <a:r>
              <a:rPr lang="hu-HU" altLang="hu-HU" smtClean="0"/>
              <a:t>társadalmilag kívánatosnál nagyobb termelt mennyiség</a:t>
            </a:r>
            <a:endParaRPr lang="en-US" altLang="hu-HU" smtClean="0"/>
          </a:p>
          <a:p>
            <a:r>
              <a:rPr lang="hu-HU" altLang="hu-HU" smtClean="0"/>
              <a:t>Pozitív externáliák</a:t>
            </a:r>
            <a:endParaRPr lang="en-US" altLang="hu-HU" smtClean="0"/>
          </a:p>
          <a:p>
            <a:pPr lvl="1"/>
            <a:r>
              <a:rPr lang="hu-HU" altLang="hu-HU" smtClean="0"/>
              <a:t>Piac – társadalmilag optimálisnál kisebb termelt mennyiség</a:t>
            </a:r>
            <a:endParaRPr lang="en-US" altLang="hu-HU" smtClean="0"/>
          </a:p>
          <a:p>
            <a:r>
              <a:rPr lang="hu-HU" altLang="hu-HU" smtClean="0"/>
              <a:t>Állam: Externália internalizálása</a:t>
            </a:r>
            <a:endParaRPr lang="en-US" altLang="hu-HU" smtClean="0"/>
          </a:p>
          <a:p>
            <a:pPr lvl="1"/>
            <a:r>
              <a:rPr lang="hu-HU" altLang="hu-HU" smtClean="0"/>
              <a:t>Negatív externáliák adóztatása</a:t>
            </a:r>
            <a:endParaRPr lang="en-US" altLang="hu-HU" smtClean="0"/>
          </a:p>
          <a:p>
            <a:pPr lvl="1"/>
            <a:r>
              <a:rPr lang="hu-HU" altLang="hu-HU" smtClean="0"/>
              <a:t>Pozitív externáliák támogatása</a:t>
            </a:r>
            <a:endParaRPr lang="en-US" altLang="hu-HU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6B3D91E0-32F1-47E9-9397-351554992592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16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8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A technológia terjedése, iparági szabályozás, szabadalmak védelme</a:t>
            </a:r>
            <a:endParaRPr lang="en-US" altLang="hu-HU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altLang="hu-HU" sz="2400" dirty="0" smtClean="0"/>
              <a:t>Technológia terjedése – pozitív </a:t>
            </a:r>
            <a:r>
              <a:rPr lang="hu-HU" altLang="hu-HU" sz="2400" dirty="0" err="1" smtClean="0"/>
              <a:t>externália</a:t>
            </a:r>
            <a:endParaRPr lang="en-US" altLang="hu-HU" sz="2400" dirty="0" smtClean="0"/>
          </a:p>
          <a:p>
            <a:pPr lvl="1"/>
            <a:r>
              <a:rPr lang="hu-HU" altLang="hu-HU" sz="2400" dirty="0" smtClean="0"/>
              <a:t>Egyik vállalat kutatásainak és termelésnövelő törekvéseinek hatása van másik vállalat számára elérhető technológiai fejlettségre</a:t>
            </a:r>
            <a:endParaRPr lang="en-US" altLang="hu-HU" sz="2400" dirty="0" smtClean="0"/>
          </a:p>
          <a:p>
            <a:pPr lvl="1"/>
            <a:r>
              <a:rPr lang="hu-HU" altLang="hu-HU" sz="2400" dirty="0" smtClean="0"/>
              <a:t>Állam: </a:t>
            </a:r>
            <a:r>
              <a:rPr lang="hu-HU" altLang="hu-HU" sz="2400" dirty="0" err="1" smtClean="0"/>
              <a:t>Externália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internalizálása</a:t>
            </a:r>
            <a:endParaRPr lang="en-US" altLang="hu-HU" sz="2400" dirty="0" smtClean="0"/>
          </a:p>
          <a:p>
            <a:pPr lvl="2"/>
            <a:r>
              <a:rPr lang="hu-HU" altLang="hu-HU" dirty="0" smtClean="0"/>
              <a:t>Támogatás – technológia elterjedésének haszna</a:t>
            </a:r>
            <a:endParaRPr lang="en-US" altLang="hu-HU" dirty="0" smtClean="0"/>
          </a:p>
          <a:p>
            <a:r>
              <a:rPr lang="hu-HU" altLang="hu-HU" sz="2400" dirty="0" smtClean="0"/>
              <a:t>Iparági szabályozás</a:t>
            </a:r>
            <a:endParaRPr lang="en-US" altLang="hu-HU" sz="2400" dirty="0" smtClean="0"/>
          </a:p>
          <a:p>
            <a:pPr lvl="1"/>
            <a:r>
              <a:rPr lang="hu-HU" altLang="hu-HU" sz="2400" dirty="0" smtClean="0"/>
              <a:t>Az állam beavatkozása a gazdaságba technológia fejlesztő iparágak ösztönzésének céljából</a:t>
            </a:r>
            <a:endParaRPr lang="en-US" altLang="hu-HU" sz="2400" dirty="0" smtClean="0"/>
          </a:p>
          <a:p>
            <a:r>
              <a:rPr lang="hu-HU" altLang="hu-HU" sz="2400" dirty="0" smtClean="0"/>
              <a:t>Szabadalmakra vonatkozó törvények</a:t>
            </a:r>
            <a:endParaRPr lang="en-US" altLang="hu-HU" sz="2400" dirty="0" smtClean="0"/>
          </a:p>
          <a:p>
            <a:pPr lvl="1"/>
            <a:r>
              <a:rPr lang="hu-HU" altLang="hu-HU" sz="2400" dirty="0" smtClean="0"/>
              <a:t>Feltalálók jogainak védelme</a:t>
            </a:r>
            <a:endParaRPr lang="en-US" altLang="hu-HU" sz="2400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00800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BD7E1979-5E15-4E03-A2A3-01276B108FC6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17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72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Miért adóztatják keményen a üzemanyagot?</a:t>
            </a:r>
            <a:endParaRPr lang="en-US" altLang="hu-HU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hu-HU" altLang="hu-HU" dirty="0" smtClean="0"/>
              <a:t>Üzemanyag adója – Korrektív adó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Három negatív </a:t>
            </a:r>
            <a:r>
              <a:rPr lang="hu-HU" altLang="hu-HU" dirty="0" err="1" smtClean="0"/>
              <a:t>externália</a:t>
            </a:r>
            <a:endParaRPr lang="en-US" altLang="hu-HU" dirty="0" smtClean="0"/>
          </a:p>
          <a:p>
            <a:pPr lvl="2"/>
            <a:r>
              <a:rPr lang="hu-HU" altLang="hu-HU" dirty="0" smtClean="0"/>
              <a:t>Dugók, zsúfoltság</a:t>
            </a:r>
            <a:endParaRPr lang="en-US" altLang="hu-HU" dirty="0" smtClean="0"/>
          </a:p>
          <a:p>
            <a:pPr lvl="2"/>
            <a:r>
              <a:rPr lang="hu-HU" altLang="hu-HU" dirty="0" smtClean="0"/>
              <a:t>Balesetek</a:t>
            </a:r>
            <a:endParaRPr lang="en-US" altLang="hu-HU" dirty="0" smtClean="0"/>
          </a:p>
          <a:p>
            <a:pPr lvl="2"/>
            <a:r>
              <a:rPr lang="hu-HU" altLang="hu-HU" dirty="0" smtClean="0"/>
              <a:t>Szennyezés</a:t>
            </a:r>
            <a:endParaRPr lang="hu-HU" altLang="hu-HU" dirty="0" smtClean="0"/>
          </a:p>
          <a:p>
            <a:pPr lvl="1"/>
            <a:r>
              <a:rPr lang="hu-HU" altLang="hu-HU" dirty="0" smtClean="0"/>
              <a:t>Eredmény</a:t>
            </a:r>
          </a:p>
          <a:p>
            <a:pPr lvl="1"/>
            <a:r>
              <a:rPr lang="hu-HU" altLang="hu-HU" dirty="0" smtClean="0"/>
              <a:t>Nem okoz holtteher-veszteséget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Jót tesz a gazdaságnak</a:t>
            </a:r>
            <a:endParaRPr lang="en-US" altLang="hu-HU" dirty="0" smtClean="0"/>
          </a:p>
          <a:p>
            <a:pPr lvl="2"/>
            <a:r>
              <a:rPr lang="hu-HU" altLang="hu-HU" dirty="0" smtClean="0"/>
              <a:t>Kevesebb dugó, biztonságosabb utak, kisebb környezetszennyezés </a:t>
            </a:r>
            <a:endParaRPr lang="en-US" altLang="hu-HU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00800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25CF62E-06A3-4ECB-96FC-56DDC107272A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18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3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 dirty="0" smtClean="0"/>
              <a:t>Külső gazdasági hatások megszüntetése tárgyalásokkal (Jogi felfogás)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dirty="0" smtClean="0"/>
              <a:t>Ha a tulajdonjogok tisztázottak: egyszerűen megegyezéssel, a tulajdonjogok cseréjével</a:t>
            </a:r>
          </a:p>
          <a:p>
            <a:r>
              <a:rPr lang="hu-HU" altLang="hu-HU" dirty="0" smtClean="0"/>
              <a:t>Ha nem tisztázottak, akkor – ha lehet – tisztázásukkal</a:t>
            </a:r>
          </a:p>
          <a:p>
            <a:r>
              <a:rPr lang="hu-HU" altLang="hu-HU" dirty="0" smtClean="0"/>
              <a:t>Ez gyakran nem lehetséges, mert a jogok tisztázása, rögzítése, létrehozása igen nagy tranzakciós költséget okoz</a:t>
            </a:r>
          </a:p>
        </p:txBody>
      </p:sp>
    </p:spTree>
    <p:extLst>
      <p:ext uri="{BB962C8B-B14F-4D97-AF65-F5344CB8AC3E}">
        <p14:creationId xmlns:p14="http://schemas.microsoft.com/office/powerpoint/2010/main" val="123504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Az uralkodó felfogás és a kivételek</a:t>
            </a:r>
            <a:endParaRPr lang="hu-HU" altLang="hu-HU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A piaci ármechanizmus által vezérelt egyéni döntéshozatal képes az egyéni viselkedések koordinálására, és (meghatározott feltételek mellett) figyelemre méltó hatékonysági eredményhez vezet.</a:t>
            </a:r>
          </a:p>
          <a:p>
            <a:r>
              <a:rPr lang="hu-HU" altLang="hu-HU" smtClean="0"/>
              <a:t>A tökéletes verseny hatékonysága</a:t>
            </a:r>
          </a:p>
          <a:p>
            <a:r>
              <a:rPr lang="hu-HU" altLang="hu-HU" smtClean="0"/>
              <a:t>- maximális jólét</a:t>
            </a:r>
          </a:p>
          <a:p>
            <a:r>
              <a:rPr lang="hu-HU" altLang="hu-HU" smtClean="0"/>
              <a:t>Vannak kivételek!</a:t>
            </a: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8707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Egyéni megoldások externáliákra</a:t>
            </a:r>
            <a:endParaRPr lang="en-US" altLang="hu-H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/>
          <a:lstStyle/>
          <a:p>
            <a:r>
              <a:rPr lang="hu-HU" altLang="hu-HU" dirty="0" smtClean="0"/>
              <a:t>A </a:t>
            </a:r>
            <a:r>
              <a:rPr lang="hu-HU" altLang="hu-HU" dirty="0" err="1" smtClean="0"/>
              <a:t>Coase-tétel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Ha egyéni felek költség nélkül alkudhatnak meg termékek elosztásáról</a:t>
            </a:r>
            <a:endParaRPr lang="en-US" altLang="hu-HU" dirty="0" smtClean="0"/>
          </a:p>
          <a:p>
            <a:pPr lvl="2"/>
            <a:r>
              <a:rPr lang="hu-HU" altLang="hu-HU" sz="2800" dirty="0" err="1" smtClean="0"/>
              <a:t>Externáliák</a:t>
            </a:r>
            <a:r>
              <a:rPr lang="hu-HU" altLang="hu-HU" sz="2800" dirty="0" smtClean="0"/>
              <a:t> problémáját maguk oldják meg</a:t>
            </a:r>
            <a:endParaRPr lang="en-US" altLang="hu-HU" sz="2800" dirty="0" smtClean="0"/>
          </a:p>
          <a:p>
            <a:pPr lvl="1"/>
            <a:r>
              <a:rPr lang="hu-HU" altLang="hu-HU" dirty="0" smtClean="0"/>
              <a:t>Kezdő </a:t>
            </a:r>
            <a:r>
              <a:rPr lang="hu-HU" altLang="hu-HU" dirty="0" smtClean="0"/>
              <a:t>allokációtól függetlenül</a:t>
            </a:r>
            <a:endParaRPr lang="en-US" altLang="hu-HU" dirty="0" smtClean="0"/>
          </a:p>
          <a:p>
            <a:pPr lvl="2"/>
            <a:r>
              <a:rPr lang="hu-HU" altLang="hu-HU" sz="2800" dirty="0" smtClean="0"/>
              <a:t>Érdekelt felek – létrehozzák az alkut</a:t>
            </a:r>
            <a:endParaRPr lang="en-US" altLang="hu-HU" sz="2800" dirty="0" smtClean="0"/>
          </a:p>
          <a:p>
            <a:pPr lvl="3"/>
            <a:r>
              <a:rPr lang="hu-HU" altLang="hu-HU" sz="2800" dirty="0" smtClean="0"/>
              <a:t>Mindenki jobban jár, és hatékony a végállapot</a:t>
            </a:r>
            <a:endParaRPr lang="en-US" altLang="hu-HU" sz="2800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0C72BDBF-ECD4-46F0-B600-2A7DF5950601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20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 smtClean="0"/>
              <a:t>Közjavak</a:t>
            </a:r>
            <a:endParaRPr lang="en-US" alt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Közösen fogyasztott javak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NewRomanPSMT"/>
              </a:rPr>
              <a:t>A </a:t>
            </a:r>
            <a:r>
              <a:rPr lang="hu-HU" b="1" dirty="0" smtClean="0">
                <a:latin typeface="TimesNewRomanPSMT"/>
              </a:rPr>
              <a:t>fogyasztásból </a:t>
            </a:r>
            <a:r>
              <a:rPr lang="hu-HU" b="1" dirty="0">
                <a:latin typeface="TimesNewRomanPSMT"/>
              </a:rPr>
              <a:t>senki ki nem </a:t>
            </a:r>
            <a:r>
              <a:rPr lang="hu-HU" b="1" dirty="0" smtClean="0">
                <a:latin typeface="TimesNewRomanPSMT"/>
              </a:rPr>
              <a:t>zárható</a:t>
            </a:r>
            <a:endParaRPr lang="hu-HU" b="1" dirty="0">
              <a:latin typeface="TimesNewRomanPSMT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b="1" dirty="0" smtClean="0">
                <a:latin typeface="TimesNewRomanPSMT"/>
              </a:rPr>
              <a:t> A</a:t>
            </a:r>
            <a:r>
              <a:rPr lang="pt-BR" b="1" dirty="0" smtClean="0">
                <a:latin typeface="TimesNewRomanPSMT"/>
              </a:rPr>
              <a:t> fogyasztó</a:t>
            </a:r>
            <a:r>
              <a:rPr lang="hu-HU" b="1" dirty="0" smtClean="0">
                <a:latin typeface="TimesNewRomanPSMT"/>
              </a:rPr>
              <a:t>k</a:t>
            </a:r>
            <a:r>
              <a:rPr lang="pt-BR" b="1" dirty="0" smtClean="0">
                <a:latin typeface="TimesNewRomanPSMT"/>
              </a:rPr>
              <a:t> </a:t>
            </a:r>
            <a:r>
              <a:rPr lang="pt-BR" b="1" dirty="0">
                <a:latin typeface="TimesNewRomanPSMT"/>
              </a:rPr>
              <a:t>nem rivalizálnak </a:t>
            </a:r>
            <a:r>
              <a:rPr lang="pt-BR" b="1" dirty="0" smtClean="0">
                <a:latin typeface="TimesNewRomanPSMT"/>
              </a:rPr>
              <a:t>egymással</a:t>
            </a:r>
            <a:endParaRPr lang="hu-HU" b="1" dirty="0" smtClean="0">
              <a:latin typeface="TimesNewRomanPSMT"/>
            </a:endParaRPr>
          </a:p>
          <a:p>
            <a:pPr marL="0" indent="0">
              <a:buNone/>
            </a:pPr>
            <a:r>
              <a:rPr lang="hu-HU" b="1" dirty="0" smtClean="0">
                <a:latin typeface="TimesNewRomanPSMT"/>
              </a:rPr>
              <a:t>Ellentétei a magánjavak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221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16632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latin typeface="TimesNewRomanPSMT"/>
              </a:rPr>
              <a:t>Egy </a:t>
            </a:r>
            <a:r>
              <a:rPr lang="hu-HU" sz="2800" dirty="0">
                <a:latin typeface="TimesNewRomanPSMT"/>
              </a:rPr>
              <a:t>jószág akkor </a:t>
            </a:r>
            <a:r>
              <a:rPr lang="hu-HU" sz="2800" b="1" dirty="0">
                <a:latin typeface="TimesNewRomanPS-BoldMT"/>
              </a:rPr>
              <a:t>magánjószág </a:t>
            </a:r>
            <a:r>
              <a:rPr lang="hu-HU" sz="2800" dirty="0">
                <a:latin typeface="TimesNewRomanPSMT"/>
              </a:rPr>
              <a:t>ha </a:t>
            </a:r>
            <a:r>
              <a:rPr lang="hu-HU" sz="2800" dirty="0" smtClean="0">
                <a:latin typeface="TimesNewRomanPSMT"/>
              </a:rPr>
              <a:t>fogyasztás céljára </a:t>
            </a:r>
            <a:r>
              <a:rPr lang="hu-HU" sz="2800" dirty="0">
                <a:latin typeface="TimesNewRomanPSMT"/>
              </a:rPr>
              <a:t>részekre osztható és részenként külön-külön</a:t>
            </a:r>
          </a:p>
          <a:p>
            <a:r>
              <a:rPr lang="hu-HU" sz="2800" dirty="0">
                <a:latin typeface="TimesNewRomanPSMT"/>
              </a:rPr>
              <a:t>elfogyasztható</a:t>
            </a:r>
            <a:r>
              <a:rPr lang="hu-HU" sz="2800" i="1" dirty="0">
                <a:latin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>
                <a:latin typeface="TimesNewRomanPSMT"/>
              </a:rPr>
              <a:t>magánjószág </a:t>
            </a:r>
            <a:r>
              <a:rPr lang="hu-HU" sz="2800" dirty="0">
                <a:latin typeface="TimesNewRomanPSMT"/>
              </a:rPr>
              <a:t>fogyasztása </a:t>
            </a:r>
            <a:r>
              <a:rPr lang="hu-HU" sz="2800" i="1" dirty="0">
                <a:latin typeface="Times New Roman" panose="02020603050405020304" pitchFamily="18" charset="0"/>
              </a:rPr>
              <a:t>szuverén</a:t>
            </a:r>
            <a:r>
              <a:rPr lang="hu-HU" sz="2800" dirty="0">
                <a:latin typeface="TimesNewRomanPSMT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>
                <a:latin typeface="TimesNewRomanPSMT"/>
              </a:rPr>
              <a:t>abból </a:t>
            </a:r>
            <a:r>
              <a:rPr lang="hu-HU" sz="2800" b="1" dirty="0">
                <a:latin typeface="TimesNewRomanPSMT"/>
              </a:rPr>
              <a:t>bárki </a:t>
            </a:r>
            <a:r>
              <a:rPr lang="hu-HU" sz="2800" b="1" i="1" dirty="0">
                <a:latin typeface="Times New Roman" panose="02020603050405020304" pitchFamily="18" charset="0"/>
              </a:rPr>
              <a:t>kizárható</a:t>
            </a:r>
            <a:r>
              <a:rPr lang="hu-HU" sz="2800" b="1" dirty="0">
                <a:latin typeface="TimesNewRomanPSMT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b="1" dirty="0" smtClean="0">
                <a:latin typeface="TimesNewRomanPSMT"/>
              </a:rPr>
              <a:t>a </a:t>
            </a:r>
            <a:r>
              <a:rPr lang="hu-HU" sz="2800" b="1" dirty="0">
                <a:latin typeface="TimesNewRomanPSMT"/>
              </a:rPr>
              <a:t>fogyasztók egymással </a:t>
            </a:r>
            <a:r>
              <a:rPr lang="hu-HU" sz="2800" b="1" i="1" dirty="0">
                <a:latin typeface="Times New Roman" panose="02020603050405020304" pitchFamily="18" charset="0"/>
              </a:rPr>
              <a:t>rivalizálnak</a:t>
            </a:r>
          </a:p>
          <a:p>
            <a:r>
              <a:rPr lang="hu-HU" sz="2800" dirty="0" smtClean="0">
                <a:latin typeface="TimesNewRomanPSMT"/>
              </a:rPr>
              <a:t>Egy </a:t>
            </a:r>
            <a:r>
              <a:rPr lang="hu-HU" sz="2800" dirty="0">
                <a:latin typeface="TimesNewRomanPSMT"/>
              </a:rPr>
              <a:t>jószág </a:t>
            </a:r>
            <a:r>
              <a:rPr lang="hu-HU" sz="2800" b="1" dirty="0">
                <a:latin typeface="TimesNewRomanPS-BoldMT"/>
              </a:rPr>
              <a:t>tiszta közjószág </a:t>
            </a:r>
            <a:r>
              <a:rPr lang="hu-HU" sz="2800" dirty="0" smtClean="0">
                <a:latin typeface="TimesNewRomanPSMT"/>
              </a:rPr>
              <a:t>ha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>
                <a:latin typeface="TimesNewRomanPSMT"/>
              </a:rPr>
              <a:t>fogyasztás céljára nem </a:t>
            </a:r>
            <a:r>
              <a:rPr lang="hu-HU" sz="2800" dirty="0">
                <a:latin typeface="TimesNewRomanPSMT"/>
              </a:rPr>
              <a:t>osztható, csak közösen fogyasztható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>
                <a:latin typeface="TimesNewRomanPSMT"/>
              </a:rPr>
              <a:t>a </a:t>
            </a:r>
            <a:r>
              <a:rPr lang="hu-HU" sz="2800" b="1" dirty="0">
                <a:latin typeface="TimesNewRomanPSMT"/>
              </a:rPr>
              <a:t>fogyasztásából senki ki nem zárható,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dirty="0" smtClean="0">
                <a:latin typeface="TimesNewRomanPSMT"/>
              </a:rPr>
              <a:t>a </a:t>
            </a:r>
            <a:r>
              <a:rPr lang="pt-BR" sz="2800" b="1" dirty="0">
                <a:latin typeface="TimesNewRomanPSMT"/>
              </a:rPr>
              <a:t>fogyasztói nem rivalizálnak egymással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073944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jószágok négy csoportba sorolhatóak két jellemzőjük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(1) </a:t>
            </a:r>
            <a:r>
              <a:rPr lang="hu-HU" dirty="0" smtClean="0"/>
              <a:t>Egy jószág fogyasztásából a fogyasztók </a:t>
            </a:r>
            <a:r>
              <a:rPr lang="hu-HU" b="1" dirty="0" smtClean="0"/>
              <a:t>kizárhatóak</a:t>
            </a:r>
            <a:r>
              <a:rPr lang="hu-HU" dirty="0" smtClean="0"/>
              <a:t>, ha fogyasztásukat meg lehet akadályozni</a:t>
            </a:r>
            <a:r>
              <a:rPr lang="en-US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Excludable</a:t>
            </a:r>
            <a:r>
              <a:rPr lang="hu-HU" dirty="0" smtClean="0"/>
              <a:t> </a:t>
            </a:r>
            <a:r>
              <a:rPr lang="hu-HU" dirty="0" err="1" smtClean="0"/>
              <a:t>good</a:t>
            </a:r>
            <a:r>
              <a:rPr lang="hu-HU" dirty="0" smtClean="0"/>
              <a:t>)</a:t>
            </a:r>
            <a:endParaRPr lang="en-US" dirty="0" smtClean="0"/>
          </a:p>
          <a:p>
            <a:r>
              <a:rPr lang="en-US" dirty="0" smtClean="0"/>
              <a:t>(2) </a:t>
            </a:r>
            <a:r>
              <a:rPr lang="hu-HU" dirty="0" smtClean="0"/>
              <a:t>Egy jószág fogyasztása </a:t>
            </a:r>
            <a:r>
              <a:rPr lang="hu-HU" b="1" dirty="0" smtClean="0"/>
              <a:t>rivalizáló</a:t>
            </a:r>
            <a:r>
              <a:rPr lang="hu-HU" dirty="0" smtClean="0"/>
              <a:t>, ha egy ember fogyasztása a többi embert gátolja ugyanazon termék fogyasztásában</a:t>
            </a:r>
            <a:endParaRPr lang="en-US" dirty="0" smtClean="0"/>
          </a:p>
          <a:p>
            <a:r>
              <a:rPr lang="hu-HU" dirty="0" smtClean="0"/>
              <a:t>A következő táblázatban mindegyik jószágfajtára találhatóak példák</a:t>
            </a:r>
            <a:endParaRPr lang="en-US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3477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Négy féle jószág</a:t>
            </a:r>
            <a:endParaRPr lang="en-US" alt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952450B2-B91A-4FC5-B48A-217CFEBFEFA8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24</a:t>
            </a:fld>
            <a:endParaRPr lang="en-US" altLang="hu-HU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57856"/>
              </p:ext>
            </p:extLst>
          </p:nvPr>
        </p:nvGraphicFramePr>
        <p:xfrm>
          <a:off x="683569" y="1309687"/>
          <a:ext cx="7253932" cy="4206208"/>
        </p:xfrm>
        <a:graphic>
          <a:graphicData uri="http://schemas.openxmlformats.org/drawingml/2006/table">
            <a:tbl>
              <a:tblPr/>
              <a:tblGrid>
                <a:gridCol w="1238439"/>
                <a:gridCol w="619219"/>
                <a:gridCol w="2582898"/>
                <a:gridCol w="2813376"/>
              </a:tblGrid>
              <a:tr h="3510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Rivalizáló fogyasztás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10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….</a:t>
                      </a:r>
                      <a:endParaRPr kumimoji="0" lang="hu-H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Igen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53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Kizárható fogyasztó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Igen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Magánjószág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Fagylalt tölcsér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Ruházat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Zsúfolt, fizetős utak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Vegyes javak: Klubjószágok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Tűzvédelem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Kábeltévé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Nem zsúfolt, fizetős utak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30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Vegyes javak: Közös erőforrások, közös jószágok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Halak a tengerben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környezet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Zsúfolt, nem fizetős utak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(Tiszta) Közjószág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Tornádó rendszer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Honvédelem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Nem zsúfolt, nem fizetős út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4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9512" y="260648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/>
              <a:t>Vegyes javak: </a:t>
            </a:r>
            <a:r>
              <a:rPr lang="hu-HU" sz="2800" dirty="0" smtClean="0"/>
              <a:t>Azokat a jószágokat, amelyek alapvetően magánjószág jellegűek, de mégis közjószágként viselkednek, valamint azokat, amelyek alapvetően közjószág jellegűek, de mégis magánjószágként viselkednek, vegyes jószágoknak nevezzük.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 smtClean="0"/>
              <a:t>A </a:t>
            </a:r>
            <a:r>
              <a:rPr lang="hu-HU" sz="2800" dirty="0"/>
              <a:t>magánjószág akkor viselkedik közjószágként ha </a:t>
            </a:r>
            <a:r>
              <a:rPr lang="hu-HU" sz="2800" b="1" dirty="0" smtClean="0"/>
              <a:t>erős </a:t>
            </a:r>
            <a:r>
              <a:rPr lang="hu-HU" sz="2800" b="1" smtClean="0"/>
              <a:t>extern </a:t>
            </a:r>
            <a:r>
              <a:rPr lang="hu-HU" sz="2800" b="1" dirty="0"/>
              <a:t>hatásai </a:t>
            </a:r>
            <a:r>
              <a:rPr lang="hu-HU" sz="2800" b="1" dirty="0" smtClean="0"/>
              <a:t>vannak</a:t>
            </a:r>
            <a:r>
              <a:rPr lang="hu-HU" sz="2800" dirty="0" smtClean="0"/>
              <a:t>, különösképpen</a:t>
            </a:r>
            <a:r>
              <a:rPr lang="hu-HU" sz="2800" dirty="0"/>
              <a:t>,</a:t>
            </a:r>
            <a:r>
              <a:rPr lang="hu-HU" sz="2800" b="1" dirty="0"/>
              <a:t> ha fogyasztásához közérdek </a:t>
            </a:r>
            <a:r>
              <a:rPr lang="hu-HU" sz="2800" b="1" dirty="0" smtClean="0"/>
              <a:t>fűződik (oktatás, egészségügy)</a:t>
            </a:r>
            <a:r>
              <a:rPr lang="hu-HU" sz="2800" dirty="0" smtClean="0"/>
              <a:t>.</a:t>
            </a:r>
            <a:endParaRPr lang="hu-HU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 smtClean="0"/>
              <a:t>A </a:t>
            </a:r>
            <a:r>
              <a:rPr lang="hu-HU" sz="2800" dirty="0"/>
              <a:t>közjószág, mint regionálisan elszigetelt jószág </a:t>
            </a:r>
            <a:r>
              <a:rPr lang="hu-HU" sz="2800" dirty="0" smtClean="0"/>
              <a:t>viselkedik magánjószágként, különösen</a:t>
            </a:r>
            <a:r>
              <a:rPr lang="hu-HU" sz="2800" dirty="0"/>
              <a:t>, ha </a:t>
            </a:r>
            <a:r>
              <a:rPr lang="hu-HU" sz="2800" b="1" dirty="0"/>
              <a:t>túlzsúfoltságra hajlamos</a:t>
            </a:r>
          </a:p>
        </p:txBody>
      </p:sp>
    </p:spTree>
    <p:extLst>
      <p:ext uri="{BB962C8B-B14F-4D97-AF65-F5344CB8AC3E}">
        <p14:creationId xmlns:p14="http://schemas.microsoft.com/office/powerpoint/2010/main" val="3088643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A nem kizárhatóság következményei</a:t>
            </a:r>
            <a:endParaRPr lang="en-US" altLang="hu-HU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 smtClean="0"/>
              <a:t>Elégtelen kínálat</a:t>
            </a:r>
          </a:p>
          <a:p>
            <a:r>
              <a:rPr lang="hu-HU" altLang="hu-HU" dirty="0" smtClean="0"/>
              <a:t>A potyautas probléma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Potyautas</a:t>
            </a:r>
            <a:endParaRPr lang="en-US" altLang="hu-HU" dirty="0" smtClean="0"/>
          </a:p>
          <a:p>
            <a:pPr lvl="3"/>
            <a:r>
              <a:rPr lang="hu-HU" altLang="hu-HU" dirty="0" smtClean="0"/>
              <a:t>Egy személy aki úgy élvezi egy jószág előnyeit, hogy közben nem fizet érte</a:t>
            </a:r>
            <a:endParaRPr lang="en-US" altLang="hu-HU" dirty="0" smtClean="0"/>
          </a:p>
          <a:p>
            <a:pPr lvl="1"/>
            <a:r>
              <a:rPr lang="hu-HU" altLang="hu-HU" dirty="0" smtClean="0"/>
              <a:t>Közjószágok</a:t>
            </a:r>
            <a:r>
              <a:rPr lang="en-US" altLang="hu-HU" dirty="0" smtClean="0"/>
              <a:t> – </a:t>
            </a:r>
            <a:r>
              <a:rPr lang="hu-HU" altLang="hu-HU" dirty="0" smtClean="0"/>
              <a:t>nincs kizárhatóság</a:t>
            </a:r>
            <a:endParaRPr lang="en-US" altLang="hu-HU" dirty="0" smtClean="0"/>
          </a:p>
          <a:p>
            <a:pPr lvl="2"/>
            <a:r>
              <a:rPr lang="hu-HU" altLang="hu-HU" dirty="0" smtClean="0"/>
              <a:t>Potyautas probléma meggátolja a privátszektort a termék előállításában – </a:t>
            </a:r>
            <a:r>
              <a:rPr lang="hu-HU" altLang="hu-HU" b="1" dirty="0" smtClean="0"/>
              <a:t>a költségek nem térülnek meg</a:t>
            </a:r>
            <a:endParaRPr lang="en-US" altLang="hu-HU" b="1" dirty="0" smtClean="0"/>
          </a:p>
          <a:p>
            <a:pPr lvl="2"/>
            <a:r>
              <a:rPr lang="hu-HU" altLang="hu-HU" dirty="0" smtClean="0"/>
              <a:t>Kormányzat</a:t>
            </a:r>
            <a:r>
              <a:rPr lang="en-US" altLang="hu-HU" dirty="0" smtClean="0"/>
              <a:t> – </a:t>
            </a:r>
            <a:r>
              <a:rPr lang="hu-HU" altLang="hu-HU" dirty="0" smtClean="0"/>
              <a:t>megoldhatja a problémát → adó</a:t>
            </a:r>
            <a:endParaRPr lang="en-US" altLang="hu-HU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C5AB8B3E-62DE-48B0-96CF-7E4C72D3B85F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26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16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közjavak finanszírozása – a „potyautas” problémája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Önkéntes hozzájárulás – arányos teherviselés</a:t>
            </a:r>
          </a:p>
          <a:p>
            <a:r>
              <a:rPr lang="hu-HU" dirty="0" smtClean="0"/>
              <a:t>Tétel (a potyautasság racionalitásáról): Minél több fogyasztó vesz részt egy tiszta közjószág fogyasztásában, annál racionálisabb az önkéntes </a:t>
            </a:r>
            <a:r>
              <a:rPr lang="hu-HU" dirty="0" smtClean="0"/>
              <a:t>hozzájárulásból </a:t>
            </a:r>
            <a:r>
              <a:rPr lang="hu-HU" dirty="0" smtClean="0"/>
              <a:t>kimaradni.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038942"/>
              </p:ext>
            </p:extLst>
          </p:nvPr>
        </p:nvGraphicFramePr>
        <p:xfrm>
          <a:off x="628650" y="4167804"/>
          <a:ext cx="7886700" cy="1463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438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Többi fogyasztó</a:t>
                      </a:r>
                      <a:endParaRPr lang="en-GB" sz="2000" b="1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8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Fizet</a:t>
                      </a:r>
                      <a:endParaRPr lang="en-GB" sz="2000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Nem fizet</a:t>
                      </a:r>
                      <a:endParaRPr lang="en-GB" sz="2000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43845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„A”</a:t>
                      </a:r>
                      <a:r>
                        <a:rPr lang="hu-HU" sz="20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fogyasztó</a:t>
                      </a:r>
                      <a:endParaRPr lang="en-GB" sz="2000" b="1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Fizet</a:t>
                      </a:r>
                      <a:endParaRPr lang="en-GB" sz="2000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(3 </a:t>
                      </a:r>
                      <a:r>
                        <a:rPr lang="hu-HU" sz="2000" b="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hu-H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40)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b="0" dirty="0" smtClean="0">
                          <a:effectLst/>
                        </a:rPr>
                        <a:t>(-1 </a:t>
                      </a:r>
                      <a:r>
                        <a:rPr lang="hu-HU" sz="2000" b="0" dirty="0">
                          <a:effectLst/>
                        </a:rPr>
                        <a:t>; </a:t>
                      </a:r>
                      <a:r>
                        <a:rPr lang="hu-HU" sz="2000" b="0" dirty="0" smtClean="0">
                          <a:effectLst/>
                        </a:rPr>
                        <a:t>1)</a:t>
                      </a:r>
                      <a:endParaRPr lang="en-GB" sz="2000" b="0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43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Nem</a:t>
                      </a:r>
                      <a:r>
                        <a:rPr lang="hu-HU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fizet</a:t>
                      </a:r>
                      <a:endParaRPr lang="en-GB" sz="2000" dirty="0"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(4 ; 35)</a:t>
                      </a:r>
                      <a:endParaRPr lang="en-GB" sz="2000" b="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u-H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(0 </a:t>
                      </a:r>
                      <a:r>
                        <a:rPr lang="hu-HU" sz="2000" b="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hu-H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0)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mbria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9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Közjavak kereslete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Egyéni keresleti görbék vertikális összegzésével</a:t>
            </a:r>
          </a:p>
          <a:p>
            <a:r>
              <a:rPr lang="hu-HU" smtClean="0"/>
              <a:t>Útépítés példa</a:t>
            </a:r>
          </a:p>
          <a:p>
            <a:r>
              <a:rPr lang="hu-HU" smtClean="0"/>
              <a:t>A potyautasság érvényesülése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9181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Közös erőforrások</a:t>
            </a:r>
            <a:endParaRPr lang="en-US" altLang="hu-HU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Közös erőforrások</a:t>
            </a:r>
            <a:endParaRPr lang="en-US" altLang="hu-HU" smtClean="0"/>
          </a:p>
          <a:p>
            <a:pPr lvl="1"/>
            <a:r>
              <a:rPr lang="hu-HU" altLang="hu-HU" smtClean="0"/>
              <a:t>Nincs kizárhatóság</a:t>
            </a:r>
            <a:endParaRPr lang="en-US" altLang="hu-HU" smtClean="0"/>
          </a:p>
          <a:p>
            <a:pPr lvl="1"/>
            <a:r>
              <a:rPr lang="hu-HU" altLang="hu-HU" smtClean="0"/>
              <a:t>Rivalizáló felhasználás</a:t>
            </a:r>
            <a:endParaRPr lang="en-US" altLang="hu-HU" smtClean="0"/>
          </a:p>
          <a:p>
            <a:r>
              <a:rPr lang="hu-HU" altLang="hu-HU" smtClean="0"/>
              <a:t>A közlegelők tragédiája</a:t>
            </a:r>
            <a:endParaRPr lang="en-US" altLang="hu-HU" smtClean="0"/>
          </a:p>
          <a:p>
            <a:pPr lvl="1"/>
            <a:r>
              <a:rPr lang="hu-HU" altLang="hu-HU" smtClean="0"/>
              <a:t>Példázat</a:t>
            </a:r>
            <a:r>
              <a:rPr lang="en-US" altLang="hu-HU" smtClean="0"/>
              <a:t> – </a:t>
            </a:r>
            <a:r>
              <a:rPr lang="hu-HU" altLang="hu-HU" smtClean="0"/>
              <a:t>miért használják jobban a közös erőforrásokat a kívánatosnál</a:t>
            </a:r>
            <a:endParaRPr lang="en-US" altLang="hu-HU" smtClean="0"/>
          </a:p>
          <a:p>
            <a:pPr lvl="2"/>
            <a:r>
              <a:rPr lang="hu-HU" altLang="hu-HU" smtClean="0"/>
              <a:t>Társadalom szemszögéből</a:t>
            </a:r>
            <a:endParaRPr lang="en-US" altLang="hu-HU" smtClean="0"/>
          </a:p>
          <a:p>
            <a:pPr lvl="1"/>
            <a:r>
              <a:rPr lang="hu-HU" altLang="hu-HU" smtClean="0"/>
              <a:t>Társadalmi és egyéni ösztönzők különböznek</a:t>
            </a:r>
            <a:endParaRPr lang="en-US" altLang="hu-HU" smtClean="0"/>
          </a:p>
          <a:p>
            <a:pPr lvl="1"/>
            <a:r>
              <a:rPr lang="hu-HU" altLang="hu-HU" smtClean="0"/>
              <a:t>Negatív externáliáknak köszönhetően jelentkezik</a:t>
            </a:r>
            <a:endParaRPr lang="en-US" altLang="hu-HU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75A22730-5F32-44BB-BA09-ACFF4A8F5958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29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5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Piaci kudarcok</a:t>
            </a:r>
            <a:endParaRPr lang="hu-HU" altLang="hu-HU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Olyan gazdasági helyzetek, jelenségek, amikor a fenti mechanizmus jól azonosítható okoknál fogva nem vezet „kielégítő” eredményre, a piac kudarcot vall.</a:t>
            </a:r>
          </a:p>
          <a:p>
            <a:r>
              <a:rPr lang="hu-HU" smtClean="0"/>
              <a:t>→ Állami beavatkozás</a:t>
            </a:r>
            <a:endParaRPr lang="hu-HU" altLang="hu-HU" smtClean="0"/>
          </a:p>
          <a:p>
            <a:r>
              <a:rPr lang="hu-HU" altLang="hu-HU" smtClean="0"/>
              <a:t>Amit a piac nem tud megoldani, azt az állam meg tudja?</a:t>
            </a:r>
          </a:p>
          <a:p>
            <a:r>
              <a:rPr lang="hu-HU" altLang="hu-HU" smtClean="0"/>
              <a:t>De! Kormányzati kudarcok</a:t>
            </a: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1662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Közös erőforrások</a:t>
            </a:r>
            <a:endParaRPr lang="en-US" altLang="hu-HU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A közlegelők tragédiája</a:t>
            </a:r>
            <a:endParaRPr lang="en-US" altLang="hu-HU" smtClean="0"/>
          </a:p>
          <a:p>
            <a:pPr lvl="1"/>
            <a:r>
              <a:rPr lang="hu-HU" altLang="hu-HU" smtClean="0"/>
              <a:t>Negatív externália</a:t>
            </a:r>
            <a:endParaRPr lang="en-US" altLang="hu-HU" smtClean="0"/>
          </a:p>
          <a:p>
            <a:pPr lvl="2"/>
            <a:r>
              <a:rPr lang="hu-HU" altLang="hu-HU" smtClean="0"/>
              <a:t>Egy ember használja a közös erőforrást</a:t>
            </a:r>
            <a:endParaRPr lang="en-US" altLang="hu-HU" smtClean="0"/>
          </a:p>
          <a:p>
            <a:pPr lvl="3"/>
            <a:r>
              <a:rPr lang="hu-HU" altLang="hu-HU" smtClean="0"/>
              <a:t>Csökkenti többiek ebből származó hasznát</a:t>
            </a:r>
            <a:endParaRPr lang="en-US" altLang="hu-HU" smtClean="0"/>
          </a:p>
          <a:p>
            <a:pPr lvl="2"/>
            <a:r>
              <a:rPr lang="hu-HU" altLang="hu-HU" smtClean="0"/>
              <a:t>Közös erőforrásokat általában túlzottan használják</a:t>
            </a:r>
            <a:endParaRPr lang="en-US" altLang="hu-HU" smtClean="0"/>
          </a:p>
          <a:p>
            <a:pPr lvl="1"/>
            <a:r>
              <a:rPr lang="hu-HU" altLang="hu-HU" smtClean="0"/>
              <a:t>Állam</a:t>
            </a:r>
            <a:r>
              <a:rPr lang="en-US" altLang="hu-HU" smtClean="0"/>
              <a:t> – </a:t>
            </a:r>
            <a:r>
              <a:rPr lang="hu-HU" altLang="hu-HU" smtClean="0"/>
              <a:t>megoldhatja a problémát</a:t>
            </a:r>
            <a:endParaRPr lang="en-US" altLang="hu-HU" smtClean="0"/>
          </a:p>
          <a:p>
            <a:pPr lvl="2"/>
            <a:r>
              <a:rPr lang="hu-HU" altLang="hu-HU" smtClean="0"/>
              <a:t>Szabályozás vagy adók</a:t>
            </a:r>
            <a:endParaRPr lang="en-US" altLang="hu-HU" smtClean="0"/>
          </a:p>
          <a:p>
            <a:pPr lvl="3"/>
            <a:r>
              <a:rPr lang="hu-HU" altLang="hu-HU" smtClean="0"/>
              <a:t>Erőforrás felhasználását csökkenti</a:t>
            </a:r>
            <a:endParaRPr lang="en-US" altLang="hu-HU" smtClean="0"/>
          </a:p>
          <a:p>
            <a:pPr lvl="2"/>
            <a:r>
              <a:rPr lang="hu-HU" altLang="hu-HU" smtClean="0"/>
              <a:t>Közös erőforrást magánjószággá teszi</a:t>
            </a:r>
            <a:endParaRPr lang="en-US" altLang="hu-HU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03503AB0-2902-42DE-A61F-E82A1C15A72B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30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0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Példa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30216"/>
              </p:ext>
            </p:extLst>
          </p:nvPr>
        </p:nvGraphicFramePr>
        <p:xfrm>
          <a:off x="285751" y="836709"/>
          <a:ext cx="8174683" cy="5319546"/>
        </p:xfrm>
        <a:graphic>
          <a:graphicData uri="http://schemas.openxmlformats.org/drawingml/2006/table">
            <a:tbl>
              <a:tblPr/>
              <a:tblGrid>
                <a:gridCol w="927254"/>
                <a:gridCol w="935152"/>
                <a:gridCol w="1856087"/>
                <a:gridCol w="2211508"/>
                <a:gridCol w="1080480"/>
                <a:gridCol w="1164202"/>
              </a:tblGrid>
              <a:tr h="788108"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tehenek száma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89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Egy-egy tehén súlya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kéttehenes gazdák teheneinek együttes súlya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második tehenet beengedõk haszna az eredeti állapothoz képest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tehenek összsúlya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 összsúly csökkenése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9900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600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9600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9100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8400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1600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7500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200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6400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3600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400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5100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4900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600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3600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6400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800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8100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26"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7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- 1000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4825" algn="dec"/>
                        </a:tabLst>
                      </a:pPr>
                      <a:r>
                        <a:rPr kumimoji="0" 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1638" algn="dec"/>
                        </a:tabLst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93" marR="3039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3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Piaci kudarcok</a:t>
            </a:r>
            <a:endParaRPr lang="hu-HU" altLang="hu-HU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Monopolhatalom → HTV</a:t>
            </a:r>
          </a:p>
          <a:p>
            <a:r>
              <a:rPr lang="hu-HU" dirty="0" smtClean="0"/>
              <a:t>Nem tökéletes informáltság →  Aszimmetrikus </a:t>
            </a:r>
            <a:r>
              <a:rPr lang="hu-HU" dirty="0" smtClean="0"/>
              <a:t>információk, információhiány</a:t>
            </a:r>
            <a:endParaRPr lang="hu-HU" dirty="0" smtClean="0"/>
          </a:p>
          <a:p>
            <a:r>
              <a:rPr lang="hu-HU" dirty="0" err="1" smtClean="0"/>
              <a:t>Externáliák</a:t>
            </a:r>
            <a:r>
              <a:rPr lang="hu-HU" dirty="0" smtClean="0"/>
              <a:t>= külső gazdasági hatások</a:t>
            </a:r>
          </a:p>
          <a:p>
            <a:r>
              <a:rPr lang="hu-HU" dirty="0" smtClean="0"/>
              <a:t>Közjavak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612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Externáliák = Külső gazdasági hatások</a:t>
            </a:r>
            <a:endParaRPr lang="hu-HU" altLang="hu-HU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800" dirty="0" smtClean="0"/>
              <a:t>Az egyéni döntések olyan, mások költségeit és hasznait megváltoztató, következményeit nevezzük így, </a:t>
            </a:r>
            <a:r>
              <a:rPr lang="hu-HU" altLang="hu-HU" sz="2800" b="1" dirty="0" smtClean="0"/>
              <a:t>amely hasznokat és költségeket az egyéni döntéshozó nem vesz figyelembe, illetve nem jelenik meg nála</a:t>
            </a:r>
          </a:p>
          <a:p>
            <a:r>
              <a:rPr lang="hu-HU" altLang="hu-HU" sz="2800" dirty="0" smtClean="0"/>
              <a:t>Nem tudja, nem is akarja, nem veszi észre, stb.</a:t>
            </a:r>
          </a:p>
          <a:p>
            <a:r>
              <a:rPr lang="hu-HU" altLang="hu-HU" sz="2800" dirty="0" smtClean="0"/>
              <a:t>Pozitív </a:t>
            </a:r>
            <a:r>
              <a:rPr lang="hu-HU" altLang="hu-HU" sz="2800" dirty="0" err="1" smtClean="0"/>
              <a:t>externáliák</a:t>
            </a:r>
            <a:r>
              <a:rPr lang="hu-HU" altLang="hu-HU" sz="2800" dirty="0" smtClean="0"/>
              <a:t>: másoknak okozott többlethasznok és költségcsökkenések</a:t>
            </a:r>
          </a:p>
          <a:p>
            <a:r>
              <a:rPr lang="hu-HU" altLang="hu-HU" sz="2800" dirty="0" smtClean="0"/>
              <a:t>Negatív </a:t>
            </a:r>
            <a:r>
              <a:rPr lang="hu-HU" altLang="hu-HU" sz="2800" dirty="0" err="1" smtClean="0"/>
              <a:t>externáliák</a:t>
            </a:r>
            <a:r>
              <a:rPr lang="hu-HU" altLang="hu-HU" sz="2800" dirty="0" smtClean="0"/>
              <a:t>: másoknak okozott többletköltségek és veszteségek</a:t>
            </a:r>
          </a:p>
          <a:p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264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Externáliák</a:t>
            </a:r>
            <a:endParaRPr lang="hu-HU" dirty="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dirty="0" smtClean="0"/>
              <a:t>	„Egy személy nevezzük „A”</a:t>
            </a:r>
            <a:r>
              <a:rPr lang="hu-HU" altLang="hu-HU" dirty="0" err="1" smtClean="0"/>
              <a:t>-nak</a:t>
            </a:r>
            <a:r>
              <a:rPr lang="hu-HU" altLang="hu-HU" dirty="0" smtClean="0"/>
              <a:t> bizonyos szolgáltatást nyújt „B”</a:t>
            </a:r>
            <a:r>
              <a:rPr lang="hu-HU" altLang="hu-HU" dirty="0" err="1" smtClean="0"/>
              <a:t>-nek</a:t>
            </a:r>
            <a:r>
              <a:rPr lang="hu-HU" altLang="hu-HU" dirty="0" smtClean="0"/>
              <a:t>, amiért „A” megkapja a fizetséget. Ennek során azonban akaratlanul hasznos vagy káros szolgáltatást nyújt egy harmadik személynek is „C”</a:t>
            </a:r>
            <a:r>
              <a:rPr lang="hu-HU" altLang="hu-HU" dirty="0" err="1" smtClean="0"/>
              <a:t>-nek</a:t>
            </a:r>
            <a:r>
              <a:rPr lang="hu-HU" altLang="hu-HU" dirty="0" smtClean="0"/>
              <a:t> oly módon, hogy a haszon az azt élvezővel nem fizethető meg, míg a kártérítés a károsult számára nem kényszeríthető ki.”</a:t>
            </a:r>
          </a:p>
          <a:p>
            <a:r>
              <a:rPr lang="hu-HU" altLang="hu-HU" dirty="0" smtClean="0"/>
              <a:t>	(</a:t>
            </a:r>
            <a:r>
              <a:rPr lang="hu-HU" altLang="hu-HU" dirty="0" err="1" smtClean="0"/>
              <a:t>Pigou</a:t>
            </a:r>
            <a:r>
              <a:rPr lang="hu-HU" altLang="hu-HU" dirty="0" smtClean="0"/>
              <a:t>, 1932)</a:t>
            </a:r>
            <a:endParaRPr lang="hu-HU" altLang="hu-HU" dirty="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6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Külső gazdasági hatások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Következmény: miután a döntéshozó a másoknak okozott hatásokat nem veszi figyelembe, ezek nem tükröződnek az árakban, árajánlatokban.</a:t>
            </a:r>
          </a:p>
          <a:p>
            <a:r>
              <a:rPr lang="hu-HU" altLang="hu-HU" smtClean="0"/>
              <a:t>Ezért a piaci árak alapján hozott döntések hatékonysága kérdéses, nem a legjobban használják, osztják el az erőforrásokat.</a:t>
            </a:r>
          </a:p>
          <a:p>
            <a:r>
              <a:rPr lang="hu-HU" altLang="hu-HU" smtClean="0"/>
              <a:t>A társadalmi optimum ≠ piaci optimum</a:t>
            </a: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8279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Az externáliák csoportosítása</a:t>
            </a:r>
            <a:endParaRPr lang="hu-HU" altLang="hu-HU" dirty="0"/>
          </a:p>
        </p:txBody>
      </p:sp>
      <p:graphicFrame>
        <p:nvGraphicFramePr>
          <p:cNvPr id="161821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424727"/>
              </p:ext>
            </p:extLst>
          </p:nvPr>
        </p:nvGraphicFramePr>
        <p:xfrm>
          <a:off x="457200" y="1600200"/>
          <a:ext cx="6169025" cy="4257676"/>
        </p:xfrm>
        <a:graphic>
          <a:graphicData uri="http://schemas.openxmlformats.org/drawingml/2006/table">
            <a:tbl>
              <a:tblPr/>
              <a:tblGrid>
                <a:gridCol w="1982788"/>
                <a:gridCol w="1981200"/>
                <a:gridCol w="2205037"/>
              </a:tblGrid>
              <a:tr h="1133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Externália</a:t>
                      </a:r>
                      <a:r>
                        <a:rPr kumimoji="0" lang="hu-HU" alt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érintettje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Extern</a:t>
                      </a:r>
                      <a:r>
                        <a:rPr kumimoji="0" lang="hu-HU" alt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hatás jellege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995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pozitív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negatív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996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Fogyasztó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erdősítés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légszennyezés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Termelő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kutatási eredmények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Vízszennyezés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(halászat)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00">
                            <a:alpha val="60001"/>
                          </a:srgbClr>
                        </a:gs>
                        <a:gs pos="100000">
                          <a:srgbClr val="FFFF00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31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Externáliák</a:t>
            </a:r>
            <a:r>
              <a:rPr lang="en-US" altLang="hu-HU" smtClean="0"/>
              <a:t> </a:t>
            </a:r>
            <a:r>
              <a:rPr lang="hu-HU" altLang="hu-HU" smtClean="0"/>
              <a:t>és piaci hatékonyság</a:t>
            </a:r>
            <a:endParaRPr lang="en-US" altLang="hu-H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Externáliák</a:t>
            </a:r>
            <a:r>
              <a:rPr lang="en-US" altLang="hu-HU" smtClean="0"/>
              <a:t> </a:t>
            </a:r>
          </a:p>
          <a:p>
            <a:pPr lvl="2"/>
            <a:r>
              <a:rPr lang="hu-HU" altLang="hu-HU" smtClean="0"/>
              <a:t>Hatásukra a piaci allokáció nem lesz hatékony </a:t>
            </a:r>
            <a:endParaRPr lang="en-US" altLang="hu-HU" smtClean="0"/>
          </a:p>
          <a:p>
            <a:r>
              <a:rPr lang="hu-HU" altLang="hu-HU" smtClean="0"/>
              <a:t>Jóléti közgazdaságtan</a:t>
            </a:r>
            <a:r>
              <a:rPr lang="en-US" altLang="hu-HU" smtClean="0"/>
              <a:t>: </a:t>
            </a:r>
            <a:r>
              <a:rPr lang="hu-HU" altLang="hu-HU" smtClean="0"/>
              <a:t>ismétlés</a:t>
            </a:r>
            <a:endParaRPr lang="en-US" altLang="hu-HU" smtClean="0"/>
          </a:p>
          <a:p>
            <a:pPr lvl="1"/>
            <a:r>
              <a:rPr lang="hu-HU" altLang="hu-HU" smtClean="0"/>
              <a:t>Keresleti görbe – fogyasztók értékelése</a:t>
            </a:r>
            <a:endParaRPr lang="en-US" altLang="hu-HU" smtClean="0"/>
          </a:p>
          <a:p>
            <a:pPr lvl="2"/>
            <a:r>
              <a:rPr lang="hu-HU" altLang="hu-HU" smtClean="0"/>
              <a:t>Árak, amiket hajlandóak fizetni</a:t>
            </a:r>
            <a:endParaRPr lang="en-US" altLang="hu-HU" smtClean="0"/>
          </a:p>
          <a:p>
            <a:pPr lvl="1"/>
            <a:r>
              <a:rPr lang="hu-HU" altLang="hu-HU" smtClean="0"/>
              <a:t>Kínálati görbe </a:t>
            </a:r>
            <a:r>
              <a:rPr lang="en-US" altLang="hu-HU" smtClean="0"/>
              <a:t>– </a:t>
            </a:r>
            <a:r>
              <a:rPr lang="hu-HU" altLang="hu-HU" smtClean="0"/>
              <a:t>Termelők költségei</a:t>
            </a:r>
            <a:endParaRPr lang="en-US" altLang="hu-HU" smtClean="0"/>
          </a:p>
          <a:p>
            <a:pPr lvl="1"/>
            <a:r>
              <a:rPr lang="hu-HU" altLang="hu-HU" smtClean="0"/>
              <a:t>Egyensúlyi ár és mennyiség</a:t>
            </a:r>
            <a:endParaRPr lang="en-US" altLang="hu-HU" smtClean="0"/>
          </a:p>
          <a:p>
            <a:pPr lvl="2"/>
            <a:r>
              <a:rPr lang="hu-HU" altLang="hu-HU" smtClean="0"/>
              <a:t>Hatékony</a:t>
            </a:r>
          </a:p>
          <a:p>
            <a:pPr lvl="2"/>
            <a:r>
              <a:rPr lang="hu-HU" altLang="hu-HU" smtClean="0"/>
              <a:t>Maximalizálja fogyasztói és termelői többletet</a:t>
            </a:r>
          </a:p>
          <a:p>
            <a:pPr lvl="3"/>
            <a:r>
              <a:rPr lang="hu-HU" altLang="hu-HU" smtClean="0"/>
              <a:t>	</a:t>
            </a:r>
            <a:endParaRPr lang="en-US" altLang="hu-HU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534400" y="6416675"/>
            <a:ext cx="609600" cy="3651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1702C18A-4D34-4492-B327-85356EDCEAE1}" type="slidenum">
              <a:rPr lang="en-US" altLang="hu-HU">
                <a:latin typeface="Calibri" panose="020F0502020204030204" pitchFamily="34" charset="0"/>
              </a:rPr>
              <a:pPr algn="ctr" eaLnBrk="1" hangingPunct="1"/>
              <a:t>9</a:t>
            </a:fld>
            <a:endParaRPr lang="en-US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6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1863</TotalTime>
  <Words>1350</Words>
  <Application>Microsoft Office PowerPoint</Application>
  <PresentationFormat>Diavetítés a képernyőre (4:3 oldalarány)</PresentationFormat>
  <Paragraphs>353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</vt:lpstr>
      <vt:lpstr>Times New Roman</vt:lpstr>
      <vt:lpstr>TimesNewRomanPS-BoldMT</vt:lpstr>
      <vt:lpstr>TimesNewRomanPSMT</vt:lpstr>
      <vt:lpstr>Wingdings</vt:lpstr>
      <vt:lpstr>Office-téma</vt:lpstr>
      <vt:lpstr>Piaci kudarcok</vt:lpstr>
      <vt:lpstr>Az uralkodó felfogás és a kivételek</vt:lpstr>
      <vt:lpstr>Piaci kudarcok</vt:lpstr>
      <vt:lpstr>Piaci kudarcok</vt:lpstr>
      <vt:lpstr>Externáliák = Külső gazdasági hatások</vt:lpstr>
      <vt:lpstr>Externáliák</vt:lpstr>
      <vt:lpstr>Külső gazdasági hatások</vt:lpstr>
      <vt:lpstr>Az externáliák csoportosítása</vt:lpstr>
      <vt:lpstr>Externáliák és piaci hatékonyság</vt:lpstr>
      <vt:lpstr>Az alumínium piaca</vt:lpstr>
      <vt:lpstr>Externáliák és piaci hatékonyság</vt:lpstr>
      <vt:lpstr>Szennyezés és társadalmi optimum</vt:lpstr>
      <vt:lpstr>Externáliák és piaci hatékonyság</vt:lpstr>
      <vt:lpstr>Externáliák és piaci hatékonyság</vt:lpstr>
      <vt:lpstr>Oktatás és társadalmi optimum</vt:lpstr>
      <vt:lpstr>Externáliák és piaci hatékonyság</vt:lpstr>
      <vt:lpstr>A technológia terjedése, iparági szabályozás, szabadalmak védelme</vt:lpstr>
      <vt:lpstr>Miért adóztatják keményen a üzemanyagot?</vt:lpstr>
      <vt:lpstr>Külső gazdasági hatások megszüntetése tárgyalásokkal (Jogi felfogás)</vt:lpstr>
      <vt:lpstr>Egyéni megoldások externáliákra</vt:lpstr>
      <vt:lpstr>Közjavak</vt:lpstr>
      <vt:lpstr>PowerPoint bemutató</vt:lpstr>
      <vt:lpstr>A jószágok négy csoportba sorolhatóak két jellemzőjük alapján</vt:lpstr>
      <vt:lpstr>Négy féle jószág</vt:lpstr>
      <vt:lpstr>PowerPoint bemutató</vt:lpstr>
      <vt:lpstr>A nem kizárhatóság következményei</vt:lpstr>
      <vt:lpstr>A közjavak finanszírozása – a „potyautas” problémája</vt:lpstr>
      <vt:lpstr>Közjavak kereslete</vt:lpstr>
      <vt:lpstr>Közös erőforrások</vt:lpstr>
      <vt:lpstr>Közös erőforrások</vt:lpstr>
      <vt:lpstr>Példa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100</cp:revision>
  <dcterms:created xsi:type="dcterms:W3CDTF">2011-12-06T13:04:46Z</dcterms:created>
  <dcterms:modified xsi:type="dcterms:W3CDTF">2019-10-18T05:56:28Z</dcterms:modified>
</cp:coreProperties>
</file>